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0" d="100"/>
          <a:sy n="80" d="100"/>
        </p:scale>
        <p:origin x="1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37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87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863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547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116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327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526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14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47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25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FE00C-0DD9-4735-8464-EF3E466E63A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764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FE00C-0DD9-4735-8464-EF3E466E63A6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F7109-09E1-4B22-BABC-106AD187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0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Konvergensi</a:t>
            </a:r>
            <a:r>
              <a:rPr lang="en-US" dirty="0" smtClean="0"/>
              <a:t> Media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Kuliah</a:t>
            </a:r>
            <a:r>
              <a:rPr lang="en-US" dirty="0" smtClean="0"/>
              <a:t>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63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-3" y="0"/>
              <a:ext cx="0" cy="685800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1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18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46" name="Title 1"/>
          <p:cNvSpPr txBox="1">
            <a:spLocks/>
          </p:cNvSpPr>
          <p:nvPr/>
        </p:nvSpPr>
        <p:spPr>
          <a:xfrm>
            <a:off x="2336786" y="63555"/>
            <a:ext cx="7498161" cy="147430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4000" dirty="0" smtClean="0">
                <a:latin typeface="Century Gothic" panose="020B0502020202020204" pitchFamily="34" charset="0"/>
              </a:rPr>
              <a:t> </a:t>
            </a:r>
            <a:r>
              <a:rPr lang="en-US" sz="4000" dirty="0" err="1" smtClean="0">
                <a:latin typeface="Century Gothic" panose="020B0502020202020204" pitchFamily="34" charset="0"/>
              </a:rPr>
              <a:t>Menurut</a:t>
            </a:r>
            <a:r>
              <a:rPr lang="en-US" sz="4000" dirty="0" smtClean="0">
                <a:latin typeface="Century Gothic" panose="020B0502020202020204" pitchFamily="34" charset="0"/>
              </a:rPr>
              <a:t> </a:t>
            </a:r>
            <a:r>
              <a:rPr lang="en-US" sz="4000" dirty="0" err="1" smtClean="0">
                <a:latin typeface="Century Gothic" panose="020B0502020202020204" pitchFamily="34" charset="0"/>
              </a:rPr>
              <a:t>Ahli</a:t>
            </a:r>
            <a:endParaRPr lang="en-US" sz="4000" dirty="0"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89834" y="2161330"/>
            <a:ext cx="70905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2618502" y="1720608"/>
            <a:ext cx="714572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entury Gothic" panose="020B0502020202020204" pitchFamily="34" charset="0"/>
              </a:rPr>
              <a:t>Henry </a:t>
            </a:r>
            <a:r>
              <a:rPr lang="en-US" sz="2400" dirty="0">
                <a:latin typeface="Century Gothic" panose="020B0502020202020204" pitchFamily="34" charset="0"/>
              </a:rPr>
              <a:t>Jenkins </a:t>
            </a:r>
            <a:r>
              <a:rPr lang="en-US" sz="2400" dirty="0" err="1">
                <a:latin typeface="Century Gothic" panose="020B0502020202020204" pitchFamily="34" charset="0"/>
              </a:rPr>
              <a:t>mengatakan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bahwa</a:t>
            </a:r>
            <a:r>
              <a:rPr lang="en-US" sz="2400" dirty="0">
                <a:latin typeface="Century Gothic" panose="020B0502020202020204" pitchFamily="34" charset="0"/>
              </a:rPr>
              <a:t> kata </a:t>
            </a:r>
            <a:r>
              <a:rPr lang="en-US" sz="2400" dirty="0" err="1">
                <a:latin typeface="Century Gothic" panose="020B0502020202020204" pitchFamily="34" charset="0"/>
              </a:rPr>
              <a:t>konvergensi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digunakan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untuk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menggambarkan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perubahan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teknologi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industri</a:t>
            </a:r>
            <a:r>
              <a:rPr lang="en-US" sz="2400" dirty="0"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latin typeface="Century Gothic" panose="020B0502020202020204" pitchFamily="34" charset="0"/>
              </a:rPr>
              <a:t>budaya</a:t>
            </a:r>
            <a:r>
              <a:rPr lang="en-US" sz="2400" dirty="0"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latin typeface="Century Gothic" panose="020B0502020202020204" pitchFamily="34" charset="0"/>
              </a:rPr>
              <a:t>sosial</a:t>
            </a:r>
            <a:r>
              <a:rPr lang="en-US" sz="2400" dirty="0">
                <a:latin typeface="Century Gothic" panose="020B0502020202020204" pitchFamily="34" charset="0"/>
              </a:rPr>
              <a:t> yang </a:t>
            </a:r>
            <a:r>
              <a:rPr lang="en-US" sz="2400" dirty="0" err="1">
                <a:latin typeface="Century Gothic" panose="020B0502020202020204" pitchFamily="34" charset="0"/>
              </a:rPr>
              <a:t>datang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bersama-sama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dari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industri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sebelumnya</a:t>
            </a:r>
            <a:r>
              <a:rPr lang="en-US" sz="2400" dirty="0">
                <a:latin typeface="Century Gothic" panose="020B0502020202020204" pitchFamily="34" charset="0"/>
              </a:rPr>
              <a:t> yang </a:t>
            </a:r>
            <a:r>
              <a:rPr lang="en-US" sz="2400" dirty="0" err="1">
                <a:latin typeface="Century Gothic" panose="020B0502020202020204" pitchFamily="34" charset="0"/>
              </a:rPr>
              <a:t>terpisah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terkait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dengan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pekerja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terampil</a:t>
            </a:r>
            <a:r>
              <a:rPr lang="en-US" sz="2400" dirty="0" smtClean="0">
                <a:latin typeface="Century Gothic" panose="020B0502020202020204" pitchFamily="34" charset="0"/>
              </a:rPr>
              <a:t>.</a:t>
            </a:r>
          </a:p>
          <a:p>
            <a:r>
              <a:rPr lang="en-US" sz="2400" dirty="0" err="1">
                <a:latin typeface="Century Gothic" panose="020B0502020202020204" pitchFamily="34" charset="0"/>
              </a:rPr>
              <a:t>Informasi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akan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mengalir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lebih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cepat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fleksibel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dengan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adanya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konvergensi</a:t>
            </a:r>
            <a:r>
              <a:rPr lang="en-US" sz="2400" dirty="0">
                <a:latin typeface="Century Gothic" panose="020B0502020202020204" pitchFamily="34" charset="0"/>
              </a:rPr>
              <a:t> media. </a:t>
            </a:r>
            <a:r>
              <a:rPr lang="en-US" sz="24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ini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juga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mempengaruhi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ekonomi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masyarakat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itu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sendiri</a:t>
            </a:r>
            <a:r>
              <a:rPr lang="en-US" sz="2400" dirty="0">
                <a:latin typeface="Century Gothic" panose="020B0502020202020204" pitchFamily="34" charset="0"/>
              </a:rPr>
              <a:t>.</a:t>
            </a:r>
            <a:br>
              <a:rPr lang="en-US" sz="2400" dirty="0">
                <a:latin typeface="Century Gothic" panose="020B0502020202020204" pitchFamily="34" charset="0"/>
              </a:rPr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5243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-3" y="0"/>
              <a:ext cx="0" cy="685800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1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19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46" name="Title 1"/>
          <p:cNvSpPr txBox="1">
            <a:spLocks/>
          </p:cNvSpPr>
          <p:nvPr/>
        </p:nvSpPr>
        <p:spPr>
          <a:xfrm>
            <a:off x="2336786" y="63555"/>
            <a:ext cx="7498161" cy="147430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4000" dirty="0" smtClean="0">
                <a:latin typeface="Century Gothic" panose="020B0502020202020204" pitchFamily="34" charset="0"/>
              </a:rPr>
              <a:t> </a:t>
            </a:r>
            <a:r>
              <a:rPr lang="en-US" sz="4000" dirty="0" err="1" smtClean="0">
                <a:latin typeface="Century Gothic" panose="020B0502020202020204" pitchFamily="34" charset="0"/>
              </a:rPr>
              <a:t>Menurut</a:t>
            </a:r>
            <a:r>
              <a:rPr lang="en-US" sz="4000" dirty="0" smtClean="0">
                <a:latin typeface="Century Gothic" panose="020B0502020202020204" pitchFamily="34" charset="0"/>
              </a:rPr>
              <a:t> </a:t>
            </a:r>
            <a:r>
              <a:rPr lang="en-US" sz="4000" dirty="0" err="1" smtClean="0">
                <a:latin typeface="Century Gothic" panose="020B0502020202020204" pitchFamily="34" charset="0"/>
              </a:rPr>
              <a:t>Ahli</a:t>
            </a:r>
            <a:endParaRPr lang="en-US" sz="4000" dirty="0"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89834" y="2161330"/>
            <a:ext cx="70905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2618502" y="1720608"/>
            <a:ext cx="714572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entury Gothic" panose="020B0502020202020204" pitchFamily="34" charset="0"/>
              </a:rPr>
              <a:t>Flow </a:t>
            </a:r>
            <a:r>
              <a:rPr lang="en-US" sz="2400" dirty="0" err="1">
                <a:latin typeface="Century Gothic" panose="020B0502020202020204" pitchFamily="34" charset="0"/>
              </a:rPr>
              <a:t>merumuskan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teori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tentang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konvergensi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smtClean="0">
                <a:latin typeface="Century Gothic" panose="020B0502020202020204" pitchFamily="34" charset="0"/>
              </a:rPr>
              <a:t>media, </a:t>
            </a:r>
            <a:r>
              <a:rPr lang="en-US" sz="2400" dirty="0" err="1" smtClean="0">
                <a:latin typeface="Century Gothic" panose="020B0502020202020204" pitchFamily="34" charset="0"/>
              </a:rPr>
              <a:t>terdiri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dari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tiga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poin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penting</a:t>
            </a:r>
            <a:r>
              <a:rPr lang="en-US" sz="2400" dirty="0">
                <a:latin typeface="Century Gothic" panose="020B0502020202020204" pitchFamily="34" charset="0"/>
              </a:rPr>
              <a:t>, yang </a:t>
            </a:r>
            <a:r>
              <a:rPr lang="en-US" sz="2400" dirty="0" err="1">
                <a:latin typeface="Century Gothic" panose="020B0502020202020204" pitchFamily="34" charset="0"/>
              </a:rPr>
              <a:t>terdiri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dari</a:t>
            </a:r>
            <a:r>
              <a:rPr lang="en-US" sz="2400" dirty="0">
                <a:latin typeface="Century Gothic" panose="020B0502020202020204" pitchFamily="34" charset="0"/>
              </a:rPr>
              <a:t> </a:t>
            </a:r>
            <a:r>
              <a:rPr lang="en-US" sz="2400" i="1" dirty="0">
                <a:latin typeface="Century Gothic" panose="020B0502020202020204" pitchFamily="34" charset="0"/>
              </a:rPr>
              <a:t>computing &amp; information technology, communication network, </a:t>
            </a:r>
            <a:r>
              <a:rPr lang="en-US" sz="2400" dirty="0" err="1">
                <a:latin typeface="Century Gothic" panose="020B0502020202020204" pitchFamily="34" charset="0"/>
              </a:rPr>
              <a:t>dan</a:t>
            </a:r>
            <a:r>
              <a:rPr lang="en-US" sz="2400" dirty="0">
                <a:latin typeface="Century Gothic" panose="020B0502020202020204" pitchFamily="34" charset="0"/>
              </a:rPr>
              <a:t> </a:t>
            </a:r>
            <a:r>
              <a:rPr lang="en-US" sz="2400" i="1" dirty="0">
                <a:latin typeface="Century Gothic" panose="020B0502020202020204" pitchFamily="34" charset="0"/>
              </a:rPr>
              <a:t>digital content.</a:t>
            </a:r>
            <a:r>
              <a:rPr lang="en-US" sz="2400" i="1" dirty="0"/>
              <a:t> </a:t>
            </a:r>
            <a:endParaRPr lang="en-US" sz="2400" i="1" dirty="0" smtClean="0"/>
          </a:p>
          <a:p>
            <a:r>
              <a:rPr lang="en-US" sz="2400" dirty="0" err="1">
                <a:latin typeface="Century Gothic" panose="020B0502020202020204" pitchFamily="34" charset="0"/>
              </a:rPr>
              <a:t>Teori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ini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menerangkan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bahwa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konvergensi</a:t>
            </a:r>
            <a:r>
              <a:rPr lang="en-US" sz="2400" dirty="0">
                <a:latin typeface="Century Gothic" panose="020B0502020202020204" pitchFamily="34" charset="0"/>
              </a:rPr>
              <a:t> media </a:t>
            </a:r>
            <a:r>
              <a:rPr lang="en-US" sz="2400" dirty="0" err="1">
                <a:latin typeface="Century Gothic" panose="020B0502020202020204" pitchFamily="34" charset="0"/>
              </a:rPr>
              <a:t>sangat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berkaitan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erat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dengan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perubahan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industri</a:t>
            </a:r>
            <a:r>
              <a:rPr lang="en-US" sz="2400" dirty="0"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latin typeface="Century Gothic" panose="020B0502020202020204" pitchFamily="34" charset="0"/>
              </a:rPr>
              <a:t>dimana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industri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menjadi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lebih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dinamis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bergantung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pada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teknologi</a:t>
            </a:r>
            <a:r>
              <a:rPr lang="en-US" sz="2400" dirty="0">
                <a:latin typeface="Century Gothic" panose="020B0502020202020204" pitchFamily="34" charset="0"/>
              </a:rPr>
              <a:t>. </a:t>
            </a:r>
            <a:r>
              <a:rPr lang="en-US" sz="2400" dirty="0" err="1">
                <a:latin typeface="Century Gothic" panose="020B0502020202020204" pitchFamily="34" charset="0"/>
              </a:rPr>
              <a:t>Perubahan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ini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dapat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berupa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perubahan</a:t>
            </a:r>
            <a:r>
              <a:rPr lang="en-US" sz="2400" dirty="0">
                <a:latin typeface="Century Gothic" panose="020B0502020202020204" pitchFamily="34" charset="0"/>
              </a:rPr>
              <a:t> media </a:t>
            </a:r>
            <a:r>
              <a:rPr lang="en-US" sz="2400" dirty="0" err="1">
                <a:latin typeface="Century Gothic" panose="020B0502020202020204" pitchFamily="34" charset="0"/>
              </a:rPr>
              <a:t>informasi</a:t>
            </a:r>
            <a:r>
              <a:rPr lang="en-US" sz="2400" dirty="0"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latin typeface="Century Gothic" panose="020B0502020202020204" pitchFamily="34" charset="0"/>
              </a:rPr>
              <a:t>perubahan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cara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melakukan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komunikasi</a:t>
            </a:r>
            <a:r>
              <a:rPr lang="en-US" sz="2400" dirty="0"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latin typeface="Century Gothic" panose="020B0502020202020204" pitchFamily="34" charset="0"/>
              </a:rPr>
              <a:t>perubahan</a:t>
            </a:r>
            <a:r>
              <a:rPr lang="en-US" sz="2400" dirty="0">
                <a:latin typeface="Century Gothic" panose="020B0502020202020204" pitchFamily="34" charset="0"/>
              </a:rPr>
              <a:t> media </a:t>
            </a:r>
            <a:r>
              <a:rPr lang="en-US" sz="2400" dirty="0" err="1">
                <a:latin typeface="Century Gothic" panose="020B0502020202020204" pitchFamily="34" charset="0"/>
              </a:rPr>
              <a:t>cetak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perubahan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penggunakan</a:t>
            </a:r>
            <a:r>
              <a:rPr lang="en-US" sz="2400" dirty="0">
                <a:latin typeface="Century Gothic" panose="020B0502020202020204" pitchFamily="34" charset="0"/>
              </a:rPr>
              <a:t> media digital.</a:t>
            </a:r>
          </a:p>
        </p:txBody>
      </p:sp>
    </p:spTree>
    <p:extLst>
      <p:ext uri="{BB962C8B-B14F-4D97-AF65-F5344CB8AC3E}">
        <p14:creationId xmlns:p14="http://schemas.microsoft.com/office/powerpoint/2010/main" val="1615805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-3" y="0"/>
              <a:ext cx="0" cy="685800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2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20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46" name="Title 1"/>
          <p:cNvSpPr txBox="1">
            <a:spLocks/>
          </p:cNvSpPr>
          <p:nvPr/>
        </p:nvSpPr>
        <p:spPr>
          <a:xfrm>
            <a:off x="2336786" y="63555"/>
            <a:ext cx="7498161" cy="147430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4000" dirty="0" smtClean="0">
                <a:latin typeface="Century Gothic" panose="020B0502020202020204" pitchFamily="34" charset="0"/>
              </a:rPr>
              <a:t> </a:t>
            </a:r>
            <a:r>
              <a:rPr lang="en-US" sz="4000" dirty="0" err="1" smtClean="0">
                <a:latin typeface="Century Gothic" panose="020B0502020202020204" pitchFamily="34" charset="0"/>
              </a:rPr>
              <a:t>Menurut</a:t>
            </a:r>
            <a:r>
              <a:rPr lang="en-US" sz="4000" dirty="0" smtClean="0">
                <a:latin typeface="Century Gothic" panose="020B0502020202020204" pitchFamily="34" charset="0"/>
              </a:rPr>
              <a:t> </a:t>
            </a:r>
            <a:r>
              <a:rPr lang="en-US" sz="4000" dirty="0" err="1" smtClean="0">
                <a:latin typeface="Century Gothic" panose="020B0502020202020204" pitchFamily="34" charset="0"/>
              </a:rPr>
              <a:t>Ahli</a:t>
            </a:r>
            <a:endParaRPr lang="en-US" sz="4000" dirty="0"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89834" y="2161330"/>
            <a:ext cx="70905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2618502" y="1720608"/>
            <a:ext cx="714572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entury Gothic" panose="020B0502020202020204" pitchFamily="34" charset="0"/>
              </a:rPr>
              <a:t>Flow </a:t>
            </a:r>
            <a:r>
              <a:rPr lang="en-US" sz="2400" dirty="0" err="1" smtClean="0">
                <a:latin typeface="Century Gothic" panose="020B0502020202020204" pitchFamily="34" charset="0"/>
              </a:rPr>
              <a:t>menjelaskan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</a:t>
            </a:r>
            <a:r>
              <a:rPr lang="en-US" sz="2400" dirty="0" err="1" smtClean="0">
                <a:latin typeface="Century Gothic" panose="020B0502020202020204" pitchFamily="34" charset="0"/>
              </a:rPr>
              <a:t>elaku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pasar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akan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memandang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konvergensi</a:t>
            </a:r>
            <a:r>
              <a:rPr lang="en-US" sz="2400" dirty="0">
                <a:latin typeface="Century Gothic" panose="020B0502020202020204" pitchFamily="34" charset="0"/>
              </a:rPr>
              <a:t> media </a:t>
            </a:r>
            <a:r>
              <a:rPr lang="en-US" sz="2400" dirty="0" err="1">
                <a:latin typeface="Century Gothic" panose="020B0502020202020204" pitchFamily="34" charset="0"/>
              </a:rPr>
              <a:t>sebagai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peluang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untuk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mengembangkan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produk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mereka</a:t>
            </a:r>
            <a:r>
              <a:rPr lang="en-US" sz="2400" dirty="0">
                <a:latin typeface="Century Gothic" panose="020B0502020202020204" pitchFamily="34" charset="0"/>
              </a:rPr>
              <a:t>. Perusahaan di </a:t>
            </a:r>
            <a:r>
              <a:rPr lang="en-US" sz="2400" dirty="0" err="1">
                <a:latin typeface="Century Gothic" panose="020B0502020202020204" pitchFamily="34" charset="0"/>
              </a:rPr>
              <a:t>bidang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hiburan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sebagai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contoh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akan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mencoba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mengintegrasikan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berbagai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macam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konten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dalam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produk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maupun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jasanya</a:t>
            </a:r>
            <a:r>
              <a:rPr lang="en-US" sz="2400" dirty="0">
                <a:latin typeface="Century Gothic" panose="020B0502020202020204" pitchFamily="34" charset="0"/>
              </a:rPr>
              <a:t>. </a:t>
            </a:r>
            <a:endParaRPr lang="en-US" sz="2400" dirty="0" smtClean="0">
              <a:latin typeface="Century Gothic" panose="020B0502020202020204" pitchFamily="34" charset="0"/>
            </a:endParaRPr>
          </a:p>
          <a:p>
            <a:r>
              <a:rPr lang="en-US" sz="2400" dirty="0" err="1">
                <a:latin typeface="Century Gothic" panose="020B0502020202020204" pitchFamily="34" charset="0"/>
              </a:rPr>
              <a:t>Konvergensi</a:t>
            </a:r>
            <a:r>
              <a:rPr lang="en-US" sz="2400" dirty="0">
                <a:latin typeface="Century Gothic" panose="020B0502020202020204" pitchFamily="34" charset="0"/>
              </a:rPr>
              <a:t> media </a:t>
            </a:r>
            <a:r>
              <a:rPr lang="en-US" sz="2400" dirty="0" err="1">
                <a:latin typeface="Century Gothic" panose="020B0502020202020204" pitchFamily="34" charset="0"/>
              </a:rPr>
              <a:t>dan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konvergensi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teknologi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mampu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mengubah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gaya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hidup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seseorang</a:t>
            </a:r>
            <a:r>
              <a:rPr lang="en-US" sz="2400" dirty="0">
                <a:latin typeface="Century Gothic" panose="020B0502020202020204" pitchFamily="34" charset="0"/>
              </a:rPr>
              <a:t> yang </a:t>
            </a:r>
            <a:r>
              <a:rPr lang="en-US" sz="2400" dirty="0" err="1">
                <a:latin typeface="Century Gothic" panose="020B0502020202020204" pitchFamily="34" charset="0"/>
              </a:rPr>
              <a:t>nantinya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mengubah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cara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berpikir</a:t>
            </a:r>
            <a:r>
              <a:rPr lang="en-US" sz="2400" dirty="0">
                <a:latin typeface="Century Gothic" panose="020B0502020202020204" pitchFamily="34" charset="0"/>
              </a:rPr>
              <a:t> para </a:t>
            </a:r>
            <a:r>
              <a:rPr lang="en-US" sz="2400" dirty="0" err="1">
                <a:latin typeface="Century Gothic" panose="020B0502020202020204" pitchFamily="34" charset="0"/>
              </a:rPr>
              <a:t>pelaku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industri</a:t>
            </a:r>
            <a:r>
              <a:rPr lang="en-US" sz="2400" dirty="0">
                <a:latin typeface="Century Gothic" panose="020B0502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5429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-3" y="0"/>
              <a:ext cx="0" cy="685800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2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46" name="Title 1"/>
          <p:cNvSpPr txBox="1">
            <a:spLocks/>
          </p:cNvSpPr>
          <p:nvPr/>
        </p:nvSpPr>
        <p:spPr>
          <a:xfrm>
            <a:off x="2336786" y="63555"/>
            <a:ext cx="7498161" cy="147430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4000" dirty="0">
                <a:latin typeface="Century Gothic" panose="020B0502020202020204" pitchFamily="34" charset="0"/>
              </a:rPr>
              <a:t> </a:t>
            </a:r>
            <a:r>
              <a:rPr lang="en-US" sz="4000" dirty="0" err="1" smtClean="0">
                <a:latin typeface="Century Gothic" panose="020B0502020202020204" pitchFamily="34" charset="0"/>
              </a:rPr>
              <a:t>Teknologi</a:t>
            </a:r>
            <a:endParaRPr lang="en-US" sz="4000" dirty="0"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89834" y="2161330"/>
            <a:ext cx="70905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2618502" y="1720608"/>
            <a:ext cx="714572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entury Gothic" panose="020B0502020202020204" pitchFamily="34" charset="0"/>
              </a:rPr>
              <a:t>Sebagaimana</a:t>
            </a:r>
            <a:r>
              <a:rPr lang="en-US" sz="2400" dirty="0">
                <a:latin typeface="Century Gothic" panose="020B0502020202020204" pitchFamily="34" charset="0"/>
              </a:rPr>
              <a:t> yang </a:t>
            </a:r>
            <a:r>
              <a:rPr lang="en-US" sz="2400" dirty="0" err="1">
                <a:latin typeface="Century Gothic" panose="020B0502020202020204" pitchFamily="34" charset="0"/>
              </a:rPr>
              <a:t>telah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dijelaskan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sebelumnya</a:t>
            </a:r>
            <a:r>
              <a:rPr lang="en-US" sz="2400" dirty="0"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latin typeface="Century Gothic" panose="020B0502020202020204" pitchFamily="34" charset="0"/>
              </a:rPr>
              <a:t>konvergensi</a:t>
            </a:r>
            <a:r>
              <a:rPr lang="en-US" sz="2400" dirty="0">
                <a:latin typeface="Century Gothic" panose="020B0502020202020204" pitchFamily="34" charset="0"/>
              </a:rPr>
              <a:t> media </a:t>
            </a:r>
            <a:r>
              <a:rPr lang="en-US" sz="2400" dirty="0" err="1">
                <a:latin typeface="Century Gothic" panose="020B0502020202020204" pitchFamily="34" charset="0"/>
              </a:rPr>
              <a:t>memiliki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kaitan</a:t>
            </a:r>
            <a:r>
              <a:rPr lang="en-US" sz="2400" dirty="0">
                <a:latin typeface="Century Gothic" panose="020B0502020202020204" pitchFamily="34" charset="0"/>
              </a:rPr>
              <a:t> yang </a:t>
            </a:r>
            <a:r>
              <a:rPr lang="en-US" sz="2400" dirty="0" err="1">
                <a:latin typeface="Century Gothic" panose="020B0502020202020204" pitchFamily="34" charset="0"/>
              </a:rPr>
              <a:t>kuat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dengan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konvergensi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teknologi</a:t>
            </a:r>
            <a:r>
              <a:rPr lang="en-US" sz="2400" dirty="0">
                <a:latin typeface="Century Gothic" panose="020B0502020202020204" pitchFamily="34" charset="0"/>
              </a:rPr>
              <a:t>.</a:t>
            </a:r>
            <a:r>
              <a:rPr lang="en-US" sz="2400" dirty="0"/>
              <a:t> </a:t>
            </a:r>
            <a:endParaRPr lang="en-US" sz="2400" dirty="0" smtClean="0"/>
          </a:p>
          <a:p>
            <a:r>
              <a:rPr lang="en-US" sz="2400" dirty="0" err="1">
                <a:latin typeface="Century Gothic" panose="020B0502020202020204" pitchFamily="34" charset="0"/>
              </a:rPr>
              <a:t>Menurut</a:t>
            </a:r>
            <a:r>
              <a:rPr lang="en-US" sz="2400" dirty="0">
                <a:latin typeface="Century Gothic" panose="020B0502020202020204" pitchFamily="34" charset="0"/>
              </a:rPr>
              <a:t> </a:t>
            </a:r>
            <a:r>
              <a:rPr lang="en-US" sz="2400" b="1" dirty="0">
                <a:latin typeface="Century Gothic" panose="020B0502020202020204" pitchFamily="34" charset="0"/>
              </a:rPr>
              <a:t>Burnett</a:t>
            </a:r>
            <a:r>
              <a:rPr lang="en-US" sz="2400" dirty="0">
                <a:latin typeface="Century Gothic" panose="020B0502020202020204" pitchFamily="34" charset="0"/>
              </a:rPr>
              <a:t> </a:t>
            </a:r>
            <a:r>
              <a:rPr lang="en-US" sz="2400" dirty="0" err="1">
                <a:latin typeface="Century Gothic" panose="020B0502020202020204" pitchFamily="34" charset="0"/>
              </a:rPr>
              <a:t>dan</a:t>
            </a:r>
            <a:r>
              <a:rPr lang="en-US" sz="2400" dirty="0">
                <a:latin typeface="Century Gothic" panose="020B0502020202020204" pitchFamily="34" charset="0"/>
              </a:rPr>
              <a:t> </a:t>
            </a:r>
            <a:r>
              <a:rPr lang="en-US" sz="2400" b="1" dirty="0" err="1">
                <a:latin typeface="Century Gothic" panose="020B0502020202020204" pitchFamily="34" charset="0"/>
              </a:rPr>
              <a:t>Marhsall</a:t>
            </a:r>
            <a:r>
              <a:rPr lang="en-US" sz="2400" dirty="0"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latin typeface="Century Gothic" panose="020B0502020202020204" pitchFamily="34" charset="0"/>
              </a:rPr>
              <a:t>konvergensi</a:t>
            </a:r>
            <a:r>
              <a:rPr lang="en-US" sz="2400" dirty="0">
                <a:latin typeface="Century Gothic" panose="020B0502020202020204" pitchFamily="34" charset="0"/>
              </a:rPr>
              <a:t> media </a:t>
            </a:r>
            <a:r>
              <a:rPr lang="en-US" sz="2400" dirty="0" err="1">
                <a:latin typeface="Century Gothic" panose="020B0502020202020204" pitchFamily="34" charset="0"/>
              </a:rPr>
              <a:t>merupakan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penggabungan</a:t>
            </a:r>
            <a:r>
              <a:rPr lang="en-US" sz="2400" dirty="0">
                <a:latin typeface="Century Gothic" panose="020B0502020202020204" pitchFamily="34" charset="0"/>
              </a:rPr>
              <a:t> media, </a:t>
            </a:r>
            <a:r>
              <a:rPr lang="en-US" sz="2400" dirty="0" err="1">
                <a:latin typeface="Century Gothic" panose="020B0502020202020204" pitchFamily="34" charset="0"/>
              </a:rPr>
              <a:t>industri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telekomunikasi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segala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bentuk</a:t>
            </a:r>
            <a:r>
              <a:rPr lang="en-US" sz="2400" dirty="0">
                <a:latin typeface="Century Gothic" panose="020B0502020202020204" pitchFamily="34" charset="0"/>
              </a:rPr>
              <a:t> media </a:t>
            </a:r>
            <a:r>
              <a:rPr lang="en-US" sz="2400" dirty="0" err="1">
                <a:latin typeface="Century Gothic" panose="020B0502020202020204" pitchFamily="34" charset="0"/>
              </a:rPr>
              <a:t>komunikasi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ke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dalam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bentuk</a:t>
            </a:r>
            <a:r>
              <a:rPr lang="en-US" sz="2400" dirty="0">
                <a:latin typeface="Century Gothic" panose="020B0502020202020204" pitchFamily="34" charset="0"/>
              </a:rPr>
              <a:t> digital. </a:t>
            </a:r>
            <a:r>
              <a:rPr lang="en-US" sz="2400" dirty="0" err="1">
                <a:latin typeface="Century Gothic" panose="020B0502020202020204" pitchFamily="34" charset="0"/>
              </a:rPr>
              <a:t>Mereka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menyebutkan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bahwa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konvergensi</a:t>
            </a:r>
            <a:r>
              <a:rPr lang="en-US" sz="2400" dirty="0">
                <a:latin typeface="Century Gothic" panose="020B0502020202020204" pitchFamily="34" charset="0"/>
              </a:rPr>
              <a:t> media </a:t>
            </a:r>
            <a:r>
              <a:rPr lang="en-US" sz="2400" dirty="0" err="1">
                <a:latin typeface="Century Gothic" panose="020B0502020202020204" pitchFamily="34" charset="0"/>
              </a:rPr>
              <a:t>erat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kaitannya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dengan</a:t>
            </a:r>
            <a:r>
              <a:rPr lang="en-US" sz="2400" dirty="0">
                <a:latin typeface="Century Gothic" panose="020B0502020202020204" pitchFamily="34" charset="0"/>
              </a:rPr>
              <a:t> proses </a:t>
            </a:r>
            <a:r>
              <a:rPr lang="en-US" sz="2400" dirty="0" err="1">
                <a:latin typeface="Century Gothic" panose="020B0502020202020204" pitchFamily="34" charset="0"/>
              </a:rPr>
              <a:t>digitalisasi</a:t>
            </a:r>
            <a:r>
              <a:rPr lang="en-US" sz="2400" dirty="0">
                <a:latin typeface="Century Gothic" panose="020B0502020202020204" pitchFamily="34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175242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-3" y="0"/>
              <a:ext cx="0" cy="685800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2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46" name="Title 1"/>
          <p:cNvSpPr txBox="1">
            <a:spLocks/>
          </p:cNvSpPr>
          <p:nvPr/>
        </p:nvSpPr>
        <p:spPr>
          <a:xfrm>
            <a:off x="2336786" y="63555"/>
            <a:ext cx="7498161" cy="147430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4000" dirty="0">
                <a:latin typeface="Century Gothic" panose="020B0502020202020204" pitchFamily="34" charset="0"/>
              </a:rPr>
              <a:t> </a:t>
            </a:r>
            <a:r>
              <a:rPr lang="en-US" sz="4000" dirty="0" err="1" smtClean="0">
                <a:latin typeface="Century Gothic" panose="020B0502020202020204" pitchFamily="34" charset="0"/>
              </a:rPr>
              <a:t>Teknologi</a:t>
            </a:r>
            <a:endParaRPr lang="en-US" sz="4000" dirty="0"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89834" y="2161330"/>
            <a:ext cx="70905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2618502" y="1720608"/>
            <a:ext cx="714572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Century Gothic" panose="020B0502020202020204" pitchFamily="34" charset="0"/>
              </a:rPr>
              <a:t>Grand</a:t>
            </a:r>
            <a:r>
              <a:rPr lang="en-US" sz="2400" dirty="0">
                <a:latin typeface="Century Gothic" panose="020B0502020202020204" pitchFamily="34" charset="0"/>
              </a:rPr>
              <a:t> </a:t>
            </a:r>
            <a:r>
              <a:rPr lang="en-US" sz="2400" dirty="0" err="1">
                <a:latin typeface="Century Gothic" panose="020B0502020202020204" pitchFamily="34" charset="0"/>
              </a:rPr>
              <a:t>dan</a:t>
            </a:r>
            <a:r>
              <a:rPr lang="en-US" sz="2400" dirty="0">
                <a:latin typeface="Century Gothic" panose="020B0502020202020204" pitchFamily="34" charset="0"/>
              </a:rPr>
              <a:t> </a:t>
            </a:r>
            <a:r>
              <a:rPr lang="en-US" sz="2400" b="1" dirty="0">
                <a:latin typeface="Century Gothic" panose="020B0502020202020204" pitchFamily="34" charset="0"/>
              </a:rPr>
              <a:t>Wilkinson</a:t>
            </a:r>
            <a:r>
              <a:rPr lang="en-US" sz="2400" dirty="0">
                <a:latin typeface="Century Gothic" panose="020B0502020202020204" pitchFamily="34" charset="0"/>
              </a:rPr>
              <a:t> </a:t>
            </a:r>
            <a:r>
              <a:rPr lang="en-US" sz="2400" dirty="0" err="1">
                <a:latin typeface="Century Gothic" panose="020B0502020202020204" pitchFamily="34" charset="0"/>
              </a:rPr>
              <a:t>berpendapat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bahwa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konvergensi</a:t>
            </a:r>
            <a:r>
              <a:rPr lang="en-US" sz="2400" dirty="0">
                <a:latin typeface="Century Gothic" panose="020B0502020202020204" pitchFamily="34" charset="0"/>
              </a:rPr>
              <a:t> media </a:t>
            </a:r>
            <a:r>
              <a:rPr lang="en-US" sz="2400" dirty="0" err="1">
                <a:latin typeface="Century Gothic" panose="020B0502020202020204" pitchFamily="34" charset="0"/>
              </a:rPr>
              <a:t>memiliki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pengaruh</a:t>
            </a:r>
            <a:r>
              <a:rPr lang="en-US" sz="2400" dirty="0">
                <a:latin typeface="Century Gothic" panose="020B0502020202020204" pitchFamily="34" charset="0"/>
              </a:rPr>
              <a:t> yang </a:t>
            </a:r>
            <a:r>
              <a:rPr lang="en-US" sz="2400" dirty="0" err="1">
                <a:latin typeface="Century Gothic" panose="020B0502020202020204" pitchFamily="34" charset="0"/>
              </a:rPr>
              <a:t>besar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dari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dua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jenis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teknologi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yakni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teknologi</a:t>
            </a:r>
            <a:r>
              <a:rPr lang="en-US" sz="2400" dirty="0">
                <a:latin typeface="Century Gothic" panose="020B0502020202020204" pitchFamily="34" charset="0"/>
              </a:rPr>
              <a:t> digital </a:t>
            </a:r>
            <a:r>
              <a:rPr lang="en-US" sz="2400" dirty="0" err="1">
                <a:latin typeface="Century Gothic" panose="020B0502020202020204" pitchFamily="34" charset="0"/>
              </a:rPr>
              <a:t>dan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jaringan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komputer</a:t>
            </a:r>
            <a:r>
              <a:rPr lang="en-US" sz="2400" dirty="0">
                <a:latin typeface="Century Gothic" panose="020B0502020202020204" pitchFamily="34" charset="0"/>
              </a:rPr>
              <a:t>. </a:t>
            </a:r>
            <a:r>
              <a:rPr lang="en-US" sz="2400" dirty="0" err="1">
                <a:latin typeface="Century Gothic" panose="020B0502020202020204" pitchFamily="34" charset="0"/>
              </a:rPr>
              <a:t>Konvergensi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teknologi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sendiri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terjadi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akibat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beberapa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sebab</a:t>
            </a:r>
            <a:r>
              <a:rPr lang="en-US" sz="2400" dirty="0">
                <a:latin typeface="Century Gothic" panose="020B0502020202020204" pitchFamily="34" charset="0"/>
              </a:rPr>
              <a:t>. </a:t>
            </a:r>
            <a:r>
              <a:rPr lang="en-US" sz="2400" dirty="0" err="1">
                <a:latin typeface="Century Gothic" panose="020B0502020202020204" pitchFamily="34" charset="0"/>
              </a:rPr>
              <a:t>Poin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utama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dalam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konvergensi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teknologi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adalah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perubahan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teknologi</a:t>
            </a:r>
            <a:r>
              <a:rPr lang="en-US" sz="2400" dirty="0">
                <a:latin typeface="Century Gothic" panose="020B0502020202020204" pitchFamily="34" charset="0"/>
              </a:rPr>
              <a:t> analog </a:t>
            </a:r>
            <a:r>
              <a:rPr lang="en-US" sz="2400" dirty="0" err="1">
                <a:latin typeface="Century Gothic" panose="020B0502020202020204" pitchFamily="34" charset="0"/>
              </a:rPr>
              <a:t>menjadi</a:t>
            </a:r>
            <a:r>
              <a:rPr lang="en-US" sz="2400" dirty="0">
                <a:latin typeface="Century Gothic" panose="020B0502020202020204" pitchFamily="34" charset="0"/>
              </a:rPr>
              <a:t> digital</a:t>
            </a:r>
            <a:r>
              <a:rPr lang="en-US" sz="2400" dirty="0" smtClean="0">
                <a:latin typeface="Century Gothic" panose="020B0502020202020204" pitchFamily="34" charset="0"/>
              </a:rPr>
              <a:t>.</a:t>
            </a:r>
          </a:p>
          <a:p>
            <a:r>
              <a:rPr lang="en-US" sz="2400" dirty="0" err="1">
                <a:latin typeface="Century Gothic" panose="020B0502020202020204" pitchFamily="34" charset="0"/>
              </a:rPr>
              <a:t>Perubahan</a:t>
            </a:r>
            <a:r>
              <a:rPr lang="en-US" sz="2400" dirty="0">
                <a:latin typeface="Century Gothic" panose="020B0502020202020204" pitchFamily="34" charset="0"/>
              </a:rPr>
              <a:t> analog </a:t>
            </a:r>
            <a:r>
              <a:rPr lang="en-US" sz="2400" dirty="0" err="1">
                <a:latin typeface="Century Gothic" panose="020B0502020202020204" pitchFamily="34" charset="0"/>
              </a:rPr>
              <a:t>ke</a:t>
            </a:r>
            <a:r>
              <a:rPr lang="en-US" sz="2400" dirty="0">
                <a:latin typeface="Century Gothic" panose="020B0502020202020204" pitchFamily="34" charset="0"/>
              </a:rPr>
              <a:t> digital </a:t>
            </a:r>
            <a:r>
              <a:rPr lang="en-US" sz="2400" dirty="0" err="1">
                <a:latin typeface="Century Gothic" panose="020B0502020202020204" pitchFamily="34" charset="0"/>
              </a:rPr>
              <a:t>ini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didorong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oleh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beberapa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hal</a:t>
            </a:r>
            <a:r>
              <a:rPr lang="en-US" sz="2400" dirty="0"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latin typeface="Century Gothic" panose="020B0502020202020204" pitchFamily="34" charset="0"/>
              </a:rPr>
              <a:t>sebagai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berikut</a:t>
            </a:r>
            <a:r>
              <a:rPr lang="en-US" sz="2400" dirty="0">
                <a:latin typeface="Century Gothic" panose="020B0502020202020204" pitchFamily="34" charset="0"/>
              </a:rPr>
              <a:t>:</a:t>
            </a:r>
            <a:endParaRPr lang="en-US" sz="2400" dirty="0" smtClean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521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-3" y="0"/>
              <a:ext cx="0" cy="685800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2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23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46" name="Title 1"/>
          <p:cNvSpPr txBox="1">
            <a:spLocks/>
          </p:cNvSpPr>
          <p:nvPr/>
        </p:nvSpPr>
        <p:spPr>
          <a:xfrm>
            <a:off x="2336786" y="63555"/>
            <a:ext cx="7498161" cy="147430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4000" dirty="0">
                <a:latin typeface="Century Gothic" panose="020B0502020202020204" pitchFamily="34" charset="0"/>
              </a:rPr>
              <a:t> </a:t>
            </a:r>
            <a:r>
              <a:rPr lang="en-US" sz="4000" dirty="0" err="1" smtClean="0">
                <a:latin typeface="Century Gothic" panose="020B0502020202020204" pitchFamily="34" charset="0"/>
              </a:rPr>
              <a:t>Teknologi</a:t>
            </a:r>
            <a:endParaRPr lang="en-US" sz="4000" dirty="0"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89834" y="2161330"/>
            <a:ext cx="70905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2618502" y="1609768"/>
            <a:ext cx="714572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entury Gothic" panose="020B0502020202020204" pitchFamily="34" charset="0"/>
              </a:rPr>
              <a:t>1. </a:t>
            </a:r>
            <a:r>
              <a:rPr lang="en-US" sz="2400" dirty="0" err="1" smtClean="0">
                <a:latin typeface="Century Gothic" panose="020B0502020202020204" pitchFamily="34" charset="0"/>
              </a:rPr>
              <a:t>Terdapat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kemajuan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teknologi</a:t>
            </a:r>
            <a:r>
              <a:rPr lang="en-US" sz="2400" dirty="0">
                <a:latin typeface="Century Gothic" panose="020B0502020202020204" pitchFamily="34" charset="0"/>
              </a:rPr>
              <a:t> digital </a:t>
            </a:r>
            <a:r>
              <a:rPr lang="en-US" sz="2400" dirty="0" err="1">
                <a:latin typeface="Century Gothic" panose="020B0502020202020204" pitchFamily="34" charset="0"/>
              </a:rPr>
              <a:t>sehingga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biaya</a:t>
            </a:r>
            <a:r>
              <a:rPr lang="en-US" sz="2400" dirty="0">
                <a:latin typeface="Century Gothic" panose="020B0502020202020204" pitchFamily="34" charset="0"/>
              </a:rPr>
              <a:t> yang </a:t>
            </a:r>
            <a:r>
              <a:rPr lang="en-US" sz="2400" dirty="0" err="1">
                <a:latin typeface="Century Gothic" panose="020B0502020202020204" pitchFamily="34" charset="0"/>
              </a:rPr>
              <a:t>dibutuhkan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menjadi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semakin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murah</a:t>
            </a:r>
            <a:r>
              <a:rPr lang="en-US" sz="2400" dirty="0">
                <a:latin typeface="Century Gothic" panose="020B0502020202020204" pitchFamily="34" charset="0"/>
              </a:rPr>
              <a:t>.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2. </a:t>
            </a:r>
            <a:r>
              <a:rPr lang="en-US" sz="2400" dirty="0" err="1" smtClean="0">
                <a:latin typeface="Century Gothic" panose="020B0502020202020204" pitchFamily="34" charset="0"/>
              </a:rPr>
              <a:t>Biaya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pembangunan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infrastruktur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jaringan</a:t>
            </a:r>
            <a:r>
              <a:rPr lang="en-US" sz="2400" dirty="0">
                <a:latin typeface="Century Gothic" panose="020B0502020202020204" pitchFamily="34" charset="0"/>
              </a:rPr>
              <a:t> digital </a:t>
            </a:r>
            <a:r>
              <a:rPr lang="en-US" sz="2400" dirty="0" err="1">
                <a:latin typeface="Century Gothic" panose="020B0502020202020204" pitchFamily="34" charset="0"/>
              </a:rPr>
              <a:t>menjadi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lebih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rendah</a:t>
            </a:r>
            <a:r>
              <a:rPr lang="en-US" sz="2400" dirty="0">
                <a:latin typeface="Century Gothic" panose="020B0502020202020204" pitchFamily="34" charset="0"/>
              </a:rPr>
              <a:t>.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3. Media </a:t>
            </a:r>
            <a:r>
              <a:rPr lang="en-US" sz="2400" dirty="0">
                <a:latin typeface="Century Gothic" panose="020B0502020202020204" pitchFamily="34" charset="0"/>
              </a:rPr>
              <a:t>yang </a:t>
            </a:r>
            <a:r>
              <a:rPr lang="en-US" sz="2400" dirty="0" err="1">
                <a:latin typeface="Century Gothic" panose="020B0502020202020204" pitchFamily="34" charset="0"/>
              </a:rPr>
              <a:t>tumbuh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dengan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cepat</a:t>
            </a:r>
            <a:r>
              <a:rPr lang="en-US" sz="2400" dirty="0">
                <a:latin typeface="Century Gothic" panose="020B0502020202020204" pitchFamily="34" charset="0"/>
              </a:rPr>
              <a:t>. Media </a:t>
            </a:r>
            <a:r>
              <a:rPr lang="en-US" sz="2400" dirty="0" err="1">
                <a:latin typeface="Century Gothic" panose="020B0502020202020204" pitchFamily="34" charset="0"/>
              </a:rPr>
              <a:t>juga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semakin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dinamis</a:t>
            </a:r>
            <a:r>
              <a:rPr lang="en-US" sz="2400" dirty="0">
                <a:latin typeface="Century Gothic" panose="020B0502020202020204" pitchFamily="34" charset="0"/>
              </a:rPr>
              <a:t>.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4. </a:t>
            </a:r>
            <a:r>
              <a:rPr lang="en-US" sz="2400" dirty="0" err="1" smtClean="0">
                <a:latin typeface="Century Gothic" panose="020B0502020202020204" pitchFamily="34" charset="0"/>
              </a:rPr>
              <a:t>Pertumbuhan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pengguna</a:t>
            </a:r>
            <a:r>
              <a:rPr lang="en-US" sz="2400" dirty="0">
                <a:latin typeface="Century Gothic" panose="020B0502020202020204" pitchFamily="34" charset="0"/>
              </a:rPr>
              <a:t> yang </a:t>
            </a:r>
            <a:r>
              <a:rPr lang="en-US" sz="2400" dirty="0" err="1">
                <a:latin typeface="Century Gothic" panose="020B0502020202020204" pitchFamily="34" charset="0"/>
              </a:rPr>
              <a:t>tinggi</a:t>
            </a:r>
            <a:r>
              <a:rPr lang="en-US" sz="2400" dirty="0">
                <a:latin typeface="Century Gothic" panose="020B0502020202020204" pitchFamily="34" charset="0"/>
              </a:rPr>
              <a:t>. </a:t>
            </a:r>
            <a:r>
              <a:rPr lang="en-US" sz="2400" dirty="0" err="1">
                <a:latin typeface="Century Gothic" panose="020B0502020202020204" pitchFamily="34" charset="0"/>
              </a:rPr>
              <a:t>Semakin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berkembangnya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teknologi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cepatnya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arus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informasi</a:t>
            </a:r>
            <a:r>
              <a:rPr lang="en-US" sz="2400" dirty="0"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latin typeface="Century Gothic" panose="020B0502020202020204" pitchFamily="34" charset="0"/>
              </a:rPr>
              <a:t>maka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penggunaan</a:t>
            </a:r>
            <a:r>
              <a:rPr lang="en-US" sz="2400" dirty="0">
                <a:latin typeface="Century Gothic" panose="020B0502020202020204" pitchFamily="34" charset="0"/>
              </a:rPr>
              <a:t> media </a:t>
            </a:r>
            <a:r>
              <a:rPr lang="en-US" sz="2400" dirty="0" err="1">
                <a:latin typeface="Century Gothic" panose="020B0502020202020204" pitchFamily="34" charset="0"/>
              </a:rPr>
              <a:t>juga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meningkat</a:t>
            </a:r>
            <a:r>
              <a:rPr lang="en-US" sz="2400" dirty="0">
                <a:latin typeface="Century Gothic" panose="020B0502020202020204" pitchFamily="34" charset="0"/>
              </a:rPr>
              <a:t>. </a:t>
            </a:r>
          </a:p>
          <a:p>
            <a:r>
              <a:rPr lang="en-US" sz="2400" dirty="0" err="1" smtClean="0">
                <a:latin typeface="Century Gothic" panose="020B0502020202020204" pitchFamily="34" charset="0"/>
              </a:rPr>
              <a:t>Keempatnya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merupakan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faktor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utama</a:t>
            </a:r>
            <a:r>
              <a:rPr lang="en-US" sz="2400" dirty="0">
                <a:latin typeface="Century Gothic" panose="020B0502020202020204" pitchFamily="34" charset="0"/>
              </a:rPr>
              <a:t> yang </a:t>
            </a:r>
            <a:r>
              <a:rPr lang="en-US" sz="2400" dirty="0" err="1">
                <a:latin typeface="Century Gothic" panose="020B0502020202020204" pitchFamily="34" charset="0"/>
              </a:rPr>
              <a:t>mendorong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terjadinya</a:t>
            </a:r>
            <a:r>
              <a:rPr lang="en-US" sz="2400" dirty="0">
                <a:latin typeface="Century Gothic" panose="020B0502020202020204" pitchFamily="34" charset="0"/>
              </a:rPr>
              <a:t> proses </a:t>
            </a:r>
            <a:r>
              <a:rPr lang="en-US" sz="2400" dirty="0" err="1">
                <a:latin typeface="Century Gothic" panose="020B0502020202020204" pitchFamily="34" charset="0"/>
              </a:rPr>
              <a:t>digitalisasi</a:t>
            </a:r>
            <a:r>
              <a:rPr lang="en-US" sz="2400" dirty="0"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latin typeface="Century Gothic" panose="020B0502020202020204" pitchFamily="34" charset="0"/>
              </a:rPr>
              <a:t>khususnya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dalam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hal</a:t>
            </a:r>
            <a:r>
              <a:rPr lang="en-US" sz="2400" dirty="0">
                <a:latin typeface="Century Gothic" panose="020B0502020202020204" pitchFamily="34" charset="0"/>
              </a:rPr>
              <a:t> media.</a:t>
            </a:r>
            <a:endParaRPr lang="en-US" sz="2400" dirty="0" smtClean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260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-3" y="0"/>
              <a:ext cx="0" cy="685800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1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10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4428" y="498763"/>
            <a:ext cx="7157076" cy="5888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959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-3" y="0"/>
              <a:ext cx="0" cy="685800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1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46" name="Title 1"/>
          <p:cNvSpPr txBox="1">
            <a:spLocks/>
          </p:cNvSpPr>
          <p:nvPr/>
        </p:nvSpPr>
        <p:spPr>
          <a:xfrm>
            <a:off x="2336786" y="645448"/>
            <a:ext cx="7498161" cy="149961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4000" dirty="0" smtClean="0">
                <a:latin typeface="Century Gothic" panose="020B0502020202020204" pitchFamily="34" charset="0"/>
              </a:rPr>
              <a:t> </a:t>
            </a:r>
            <a:r>
              <a:rPr lang="en-US" sz="4000" dirty="0" err="1" smtClean="0">
                <a:latin typeface="Century Gothic" panose="020B0502020202020204" pitchFamily="34" charset="0"/>
              </a:rPr>
              <a:t>adalah</a:t>
            </a:r>
            <a:endParaRPr lang="en-US" sz="4000" dirty="0"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89834" y="2161330"/>
            <a:ext cx="709051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2400" i="1" dirty="0" smtClean="0">
                <a:latin typeface="Century Gothic" panose="020B0502020202020204" pitchFamily="34" charset="0"/>
              </a:rPr>
              <a:t>/</a:t>
            </a:r>
            <a:r>
              <a:rPr lang="en-US" sz="2400" i="1" dirty="0" err="1" smtClean="0">
                <a:latin typeface="Century Gothic" panose="020B0502020202020204" pitchFamily="34" charset="0"/>
              </a:rPr>
              <a:t>kon·ver·gen·si</a:t>
            </a:r>
            <a:r>
              <a:rPr lang="en-US" sz="2400" i="1" dirty="0">
                <a:latin typeface="Century Gothic" panose="020B0502020202020204" pitchFamily="34" charset="0"/>
              </a:rPr>
              <a:t>/</a:t>
            </a:r>
            <a:r>
              <a:rPr lang="en-US" sz="2400" dirty="0">
                <a:latin typeface="Century Gothic" panose="020B0502020202020204" pitchFamily="34" charset="0"/>
              </a:rPr>
              <a:t> /</a:t>
            </a:r>
            <a:r>
              <a:rPr lang="en-US" sz="2400" dirty="0" err="1">
                <a:latin typeface="Century Gothic" panose="020B0502020202020204" pitchFamily="34" charset="0"/>
              </a:rPr>
              <a:t>konvérgénsi</a:t>
            </a:r>
            <a:r>
              <a:rPr lang="en-US" sz="2400" dirty="0">
                <a:latin typeface="Century Gothic" panose="020B0502020202020204" pitchFamily="34" charset="0"/>
              </a:rPr>
              <a:t>/ </a:t>
            </a:r>
            <a:r>
              <a:rPr lang="en-US" sz="2400" i="1" dirty="0">
                <a:latin typeface="Century Gothic" panose="020B0502020202020204" pitchFamily="34" charset="0"/>
              </a:rPr>
              <a:t>n</a:t>
            </a:r>
            <a:r>
              <a:rPr lang="en-US" sz="2400" dirty="0">
                <a:latin typeface="Century Gothic" panose="020B0502020202020204" pitchFamily="34" charset="0"/>
              </a:rPr>
              <a:t> </a:t>
            </a:r>
            <a:endParaRPr lang="en-US" sz="2400" dirty="0" smtClean="0">
              <a:latin typeface="Century Gothic" panose="020B0502020202020204" pitchFamily="34" charset="0"/>
            </a:endParaRPr>
          </a:p>
          <a:p>
            <a:r>
              <a:rPr lang="en-US" sz="2400" b="1" dirty="0" smtClean="0">
                <a:latin typeface="Century Gothic" panose="020B0502020202020204" pitchFamily="34" charset="0"/>
              </a:rPr>
              <a:t>1</a:t>
            </a:r>
            <a:r>
              <a:rPr lang="en-US" sz="2400" dirty="0">
                <a:latin typeface="Century Gothic" panose="020B0502020202020204" pitchFamily="34" charset="0"/>
              </a:rPr>
              <a:t> </a:t>
            </a:r>
            <a:r>
              <a:rPr lang="en-US" sz="2400" dirty="0" err="1">
                <a:latin typeface="Century Gothic" panose="020B0502020202020204" pitchFamily="34" charset="0"/>
              </a:rPr>
              <a:t>keadaan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menuju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satu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titik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pertemuan</a:t>
            </a:r>
            <a:r>
              <a:rPr lang="en-US" sz="2400" dirty="0">
                <a:latin typeface="Century Gothic" panose="020B0502020202020204" pitchFamily="34" charset="0"/>
              </a:rPr>
              <a:t>; </a:t>
            </a:r>
            <a:r>
              <a:rPr lang="en-US" sz="2400" dirty="0" err="1">
                <a:latin typeface="Century Gothic" panose="020B0502020202020204" pitchFamily="34" charset="0"/>
              </a:rPr>
              <a:t>memusat</a:t>
            </a:r>
            <a:r>
              <a:rPr lang="en-US" sz="2400" dirty="0">
                <a:latin typeface="Century Gothic" panose="020B0502020202020204" pitchFamily="34" charset="0"/>
              </a:rPr>
              <a:t>; </a:t>
            </a:r>
            <a:endParaRPr lang="en-US" sz="2400" dirty="0" smtClean="0">
              <a:latin typeface="Century Gothic" panose="020B0502020202020204" pitchFamily="34" charset="0"/>
            </a:endParaRPr>
          </a:p>
          <a:p>
            <a:r>
              <a:rPr lang="en-US" sz="2400" b="1" dirty="0" smtClean="0">
                <a:latin typeface="Century Gothic" panose="020B0502020202020204" pitchFamily="34" charset="0"/>
              </a:rPr>
              <a:t>2</a:t>
            </a:r>
            <a:r>
              <a:rPr lang="en-US" sz="2400" dirty="0">
                <a:latin typeface="Century Gothic" panose="020B0502020202020204" pitchFamily="34" charset="0"/>
              </a:rPr>
              <a:t> </a:t>
            </a:r>
            <a:r>
              <a:rPr lang="en-US" sz="2400" dirty="0" err="1">
                <a:latin typeface="Century Gothic" panose="020B0502020202020204" pitchFamily="34" charset="0"/>
              </a:rPr>
              <a:t>keadaan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garis</a:t>
            </a:r>
            <a:r>
              <a:rPr lang="en-US" sz="2400" dirty="0">
                <a:latin typeface="Century Gothic" panose="020B0502020202020204" pitchFamily="34" charset="0"/>
              </a:rPr>
              <a:t> di </a:t>
            </a:r>
            <a:r>
              <a:rPr lang="en-US" sz="2400" dirty="0" err="1">
                <a:latin typeface="Century Gothic" panose="020B0502020202020204" pitchFamily="34" charset="0"/>
              </a:rPr>
              <a:t>samudra</a:t>
            </a:r>
            <a:r>
              <a:rPr lang="en-US" sz="2400" dirty="0">
                <a:latin typeface="Century Gothic" panose="020B0502020202020204" pitchFamily="34" charset="0"/>
              </a:rPr>
              <a:t> yang </a:t>
            </a:r>
            <a:r>
              <a:rPr lang="en-US" sz="2400" dirty="0" err="1">
                <a:latin typeface="Century Gothic" panose="020B0502020202020204" pitchFamily="34" charset="0"/>
              </a:rPr>
              <a:t>terlihat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nyata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memisahkan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pertemuan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beberapa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massa</a:t>
            </a:r>
            <a:r>
              <a:rPr lang="en-US" sz="2400" dirty="0">
                <a:latin typeface="Century Gothic" panose="020B0502020202020204" pitchFamily="34" charset="0"/>
              </a:rPr>
              <a:t> air yang </a:t>
            </a:r>
            <a:r>
              <a:rPr lang="en-US" sz="2400" dirty="0" err="1">
                <a:latin typeface="Century Gothic" panose="020B0502020202020204" pitchFamily="34" charset="0"/>
              </a:rPr>
              <a:t>berbeda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suhu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kadar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garam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atau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salinitasnya</a:t>
            </a:r>
            <a:r>
              <a:rPr lang="en-US" sz="2400" dirty="0">
                <a:latin typeface="Century Gothic" panose="020B0502020202020204" pitchFamily="34" charset="0"/>
              </a:rPr>
              <a:t>; </a:t>
            </a:r>
            <a:endParaRPr lang="en-US" sz="2400" dirty="0" smtClean="0">
              <a:latin typeface="Century Gothic" panose="020B0502020202020204" pitchFamily="34" charset="0"/>
            </a:endParaRPr>
          </a:p>
          <a:p>
            <a:r>
              <a:rPr lang="en-US" sz="2400" b="1" dirty="0" smtClean="0">
                <a:latin typeface="Century Gothic" panose="020B0502020202020204" pitchFamily="34" charset="0"/>
              </a:rPr>
              <a:t>3</a:t>
            </a:r>
            <a:r>
              <a:rPr lang="en-US" sz="2400" dirty="0">
                <a:latin typeface="Century Gothic" panose="020B0502020202020204" pitchFamily="34" charset="0"/>
              </a:rPr>
              <a:t> </a:t>
            </a:r>
            <a:r>
              <a:rPr lang="en-US" sz="2400" dirty="0" err="1">
                <a:latin typeface="Century Gothic" panose="020B0502020202020204" pitchFamily="34" charset="0"/>
              </a:rPr>
              <a:t>aliran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udara</a:t>
            </a:r>
            <a:r>
              <a:rPr lang="en-US" sz="2400" dirty="0">
                <a:latin typeface="Century Gothic" panose="020B0502020202020204" pitchFamily="34" charset="0"/>
              </a:rPr>
              <a:t> di </a:t>
            </a:r>
            <a:r>
              <a:rPr lang="en-US" sz="2400" dirty="0" err="1">
                <a:latin typeface="Century Gothic" panose="020B0502020202020204" pitchFamily="34" charset="0"/>
              </a:rPr>
              <a:t>suatu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daerah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pada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ketinggian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tertentu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dengan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aliran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udara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masuk</a:t>
            </a:r>
            <a:r>
              <a:rPr lang="en-US" sz="2400" dirty="0">
                <a:latin typeface="Century Gothic" panose="020B0502020202020204" pitchFamily="34" charset="0"/>
              </a:rPr>
              <a:t> yang </a:t>
            </a:r>
            <a:r>
              <a:rPr lang="en-US" sz="2400" dirty="0" err="1">
                <a:latin typeface="Century Gothic" panose="020B0502020202020204" pitchFamily="34" charset="0"/>
              </a:rPr>
              <a:t>lebih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besar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daripada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aliran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keluar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sehingga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terjadi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semacam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penimbunan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udara</a:t>
            </a:r>
            <a:r>
              <a:rPr lang="en-US" sz="2400" dirty="0" smtClean="0">
                <a:latin typeface="Century Gothic" panose="020B0502020202020204" pitchFamily="34" charset="0"/>
              </a:rPr>
              <a:t>;</a:t>
            </a:r>
            <a:r>
              <a:rPr lang="en-US" sz="2400" dirty="0">
                <a:latin typeface="Century Gothic" panose="020B0502020202020204" pitchFamily="34" charset="0"/>
              </a:rPr>
              <a:t/>
            </a:r>
            <a:br>
              <a:rPr lang="en-US" sz="2400" dirty="0">
                <a:latin typeface="Century Gothic" panose="020B0502020202020204" pitchFamily="34" charset="0"/>
              </a:rPr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0804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-3" y="0"/>
              <a:ext cx="0" cy="685800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1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46" name="Title 1"/>
          <p:cNvSpPr txBox="1">
            <a:spLocks/>
          </p:cNvSpPr>
          <p:nvPr/>
        </p:nvSpPr>
        <p:spPr>
          <a:xfrm>
            <a:off x="2336786" y="645448"/>
            <a:ext cx="7498161" cy="149961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4000" dirty="0" smtClean="0">
                <a:latin typeface="Century Gothic" panose="020B0502020202020204" pitchFamily="34" charset="0"/>
              </a:rPr>
              <a:t> </a:t>
            </a:r>
            <a:r>
              <a:rPr lang="en-US" sz="4000" dirty="0" err="1" smtClean="0">
                <a:latin typeface="Century Gothic" panose="020B0502020202020204" pitchFamily="34" charset="0"/>
              </a:rPr>
              <a:t>adalah</a:t>
            </a:r>
            <a:endParaRPr lang="en-US" sz="4000" dirty="0"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89834" y="2161330"/>
            <a:ext cx="70905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2645802" y="2316223"/>
            <a:ext cx="71475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entury Gothic" panose="020B0502020202020204" pitchFamily="34" charset="0"/>
              </a:rPr>
              <a:t>Secara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harfiah</a:t>
            </a:r>
            <a:r>
              <a:rPr lang="en-US" sz="2400" dirty="0"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latin typeface="Century Gothic" panose="020B0502020202020204" pitchFamily="34" charset="0"/>
              </a:rPr>
              <a:t>pengertian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konvergensi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adalah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pertemuan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atau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bersatunya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dua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benda</a:t>
            </a:r>
            <a:r>
              <a:rPr lang="en-US" sz="2400" dirty="0">
                <a:latin typeface="Century Gothic" panose="020B0502020202020204" pitchFamily="34" charset="0"/>
              </a:rPr>
              <a:t> di </a:t>
            </a:r>
            <a:r>
              <a:rPr lang="en-US" sz="2400" dirty="0" err="1">
                <a:latin typeface="Century Gothic" panose="020B0502020202020204" pitchFamily="34" charset="0"/>
              </a:rPr>
              <a:t>suatu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titik</a:t>
            </a:r>
            <a:r>
              <a:rPr lang="en-US" sz="2400" dirty="0">
                <a:latin typeface="Century Gothic" panose="020B0502020202020204" pitchFamily="34" charset="0"/>
              </a:rPr>
              <a:t>. </a:t>
            </a:r>
            <a:r>
              <a:rPr lang="en-US" sz="2400" dirty="0" err="1">
                <a:latin typeface="Century Gothic" panose="020B0502020202020204" pitchFamily="34" charset="0"/>
              </a:rPr>
              <a:t>Sehingga</a:t>
            </a:r>
            <a:r>
              <a:rPr lang="en-US" sz="2400" dirty="0"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latin typeface="Century Gothic" panose="020B0502020202020204" pitchFamily="34" charset="0"/>
              </a:rPr>
              <a:t>dapat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ditarik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garis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besar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bahwa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konvergensi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adalah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penyatuan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berbagai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layanan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teknologi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komunikasi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serta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informasi</a:t>
            </a:r>
            <a:r>
              <a:rPr lang="en-US" sz="2400" dirty="0">
                <a:latin typeface="Century Gothic" panose="020B0502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9305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-3" y="0"/>
              <a:ext cx="0" cy="685800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1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13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46" name="Title 1"/>
          <p:cNvSpPr txBox="1">
            <a:spLocks/>
          </p:cNvSpPr>
          <p:nvPr/>
        </p:nvSpPr>
        <p:spPr>
          <a:xfrm>
            <a:off x="2336786" y="645448"/>
            <a:ext cx="7498161" cy="149961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4000" dirty="0" smtClean="0">
                <a:latin typeface="Century Gothic" panose="020B0502020202020204" pitchFamily="34" charset="0"/>
              </a:rPr>
              <a:t> </a:t>
            </a:r>
            <a:r>
              <a:rPr lang="en-US" sz="4000" dirty="0" err="1" smtClean="0">
                <a:latin typeface="Century Gothic" panose="020B0502020202020204" pitchFamily="34" charset="0"/>
              </a:rPr>
              <a:t>adalah</a:t>
            </a:r>
            <a:endParaRPr lang="en-US" sz="4000" dirty="0"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89834" y="2161330"/>
            <a:ext cx="70905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2645802" y="2316223"/>
            <a:ext cx="71475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444444"/>
                </a:solidFill>
                <a:latin typeface="Century Gothic" panose="020B0502020202020204" pitchFamily="34" charset="0"/>
              </a:rPr>
              <a:t>Sedangkan, </a:t>
            </a:r>
            <a:r>
              <a:rPr lang="en-US" sz="2400" dirty="0" err="1">
                <a:solidFill>
                  <a:srgbClr val="444444"/>
                </a:solidFill>
                <a:latin typeface="Century Gothic" panose="020B0502020202020204" pitchFamily="34" charset="0"/>
              </a:rPr>
              <a:t>secara</a:t>
            </a:r>
            <a:r>
              <a:rPr lang="en-US" sz="2400" dirty="0">
                <a:solidFill>
                  <a:srgbClr val="444444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rgbClr val="444444"/>
                </a:solidFill>
                <a:latin typeface="Century Gothic" panose="020B0502020202020204" pitchFamily="34" charset="0"/>
              </a:rPr>
              <a:t>umum</a:t>
            </a:r>
            <a:r>
              <a:rPr lang="en-US" sz="2400" dirty="0">
                <a:solidFill>
                  <a:srgbClr val="444444"/>
                </a:solidFill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solidFill>
                  <a:srgbClr val="444444"/>
                </a:solidFill>
                <a:latin typeface="Century Gothic" panose="020B0502020202020204" pitchFamily="34" charset="0"/>
              </a:rPr>
              <a:t>pengertian</a:t>
            </a:r>
            <a:r>
              <a:rPr lang="en-US" sz="2400" dirty="0">
                <a:solidFill>
                  <a:srgbClr val="444444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rgbClr val="444444"/>
                </a:solidFill>
                <a:latin typeface="Century Gothic" panose="020B0502020202020204" pitchFamily="34" charset="0"/>
              </a:rPr>
              <a:t>konvergensi</a:t>
            </a:r>
            <a:r>
              <a:rPr lang="en-US" sz="2400" dirty="0">
                <a:solidFill>
                  <a:srgbClr val="444444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rgbClr val="444444"/>
                </a:solidFill>
                <a:latin typeface="Century Gothic" panose="020B0502020202020204" pitchFamily="34" charset="0"/>
              </a:rPr>
              <a:t>adalah</a:t>
            </a:r>
            <a:r>
              <a:rPr lang="en-US" sz="2400" dirty="0">
                <a:solidFill>
                  <a:srgbClr val="444444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rgbClr val="444444"/>
                </a:solidFill>
                <a:latin typeface="Century Gothic" panose="020B0502020202020204" pitchFamily="34" charset="0"/>
              </a:rPr>
              <a:t>pendekatan</a:t>
            </a:r>
            <a:r>
              <a:rPr lang="en-US" sz="2400" dirty="0">
                <a:solidFill>
                  <a:srgbClr val="444444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rgbClr val="444444"/>
                </a:solidFill>
                <a:latin typeface="Century Gothic" panose="020B0502020202020204" pitchFamily="34" charset="0"/>
              </a:rPr>
              <a:t>penyampaian</a:t>
            </a:r>
            <a:r>
              <a:rPr lang="en-US" sz="2400" dirty="0">
                <a:solidFill>
                  <a:srgbClr val="444444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rgbClr val="444444"/>
                </a:solidFill>
                <a:latin typeface="Century Gothic" panose="020B0502020202020204" pitchFamily="34" charset="0"/>
              </a:rPr>
              <a:t>intervensi</a:t>
            </a:r>
            <a:r>
              <a:rPr lang="en-US" sz="2400" dirty="0">
                <a:solidFill>
                  <a:srgbClr val="444444"/>
                </a:solidFill>
                <a:latin typeface="Century Gothic" panose="020B0502020202020204" pitchFamily="34" charset="0"/>
              </a:rPr>
              <a:t> yang </a:t>
            </a:r>
            <a:r>
              <a:rPr lang="en-US" sz="2400" dirty="0" err="1">
                <a:solidFill>
                  <a:srgbClr val="444444"/>
                </a:solidFill>
                <a:latin typeface="Century Gothic" panose="020B0502020202020204" pitchFamily="34" charset="0"/>
              </a:rPr>
              <a:t>dilakukan</a:t>
            </a:r>
            <a:r>
              <a:rPr lang="en-US" sz="2400" dirty="0">
                <a:solidFill>
                  <a:srgbClr val="444444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rgbClr val="444444"/>
                </a:solidFill>
                <a:latin typeface="Century Gothic" panose="020B0502020202020204" pitchFamily="34" charset="0"/>
              </a:rPr>
              <a:t>secara</a:t>
            </a:r>
            <a:r>
              <a:rPr lang="en-US" sz="2400" dirty="0">
                <a:solidFill>
                  <a:srgbClr val="444444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rgbClr val="444444"/>
                </a:solidFill>
                <a:latin typeface="Century Gothic" panose="020B0502020202020204" pitchFamily="34" charset="0"/>
              </a:rPr>
              <a:t>terkoordinir</a:t>
            </a:r>
            <a:r>
              <a:rPr lang="en-US" sz="2400" dirty="0">
                <a:solidFill>
                  <a:srgbClr val="444444"/>
                </a:solidFill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solidFill>
                  <a:srgbClr val="444444"/>
                </a:solidFill>
                <a:latin typeface="Century Gothic" panose="020B0502020202020204" pitchFamily="34" charset="0"/>
              </a:rPr>
              <a:t>terintegrasi</a:t>
            </a:r>
            <a:r>
              <a:rPr lang="en-US" sz="2400" dirty="0">
                <a:solidFill>
                  <a:srgbClr val="444444"/>
                </a:solidFill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solidFill>
                  <a:srgbClr val="444444"/>
                </a:solidFill>
                <a:latin typeface="Century Gothic" panose="020B0502020202020204" pitchFamily="34" charset="0"/>
              </a:rPr>
              <a:t>dan</a:t>
            </a:r>
            <a:r>
              <a:rPr lang="en-US" sz="2400" dirty="0">
                <a:solidFill>
                  <a:srgbClr val="444444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rgbClr val="444444"/>
                </a:solidFill>
                <a:latin typeface="Century Gothic" panose="020B0502020202020204" pitchFamily="34" charset="0"/>
              </a:rPr>
              <a:t>bersama-sama</a:t>
            </a:r>
            <a:r>
              <a:rPr lang="en-US" sz="2400" dirty="0">
                <a:solidFill>
                  <a:srgbClr val="444444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rgbClr val="444444"/>
                </a:solidFill>
                <a:latin typeface="Century Gothic" panose="020B0502020202020204" pitchFamily="34" charset="0"/>
              </a:rPr>
              <a:t>untuk</a:t>
            </a:r>
            <a:r>
              <a:rPr lang="en-US" sz="2400" dirty="0">
                <a:solidFill>
                  <a:srgbClr val="444444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rgbClr val="444444"/>
                </a:solidFill>
                <a:latin typeface="Century Gothic" panose="020B0502020202020204" pitchFamily="34" charset="0"/>
              </a:rPr>
              <a:t>mencegah</a:t>
            </a:r>
            <a:r>
              <a:rPr lang="en-US" sz="2400" dirty="0">
                <a:solidFill>
                  <a:srgbClr val="444444"/>
                </a:solidFill>
                <a:latin typeface="Century Gothic" panose="020B0502020202020204" pitchFamily="34" charset="0"/>
              </a:rPr>
              <a:t> stunting </a:t>
            </a:r>
            <a:r>
              <a:rPr lang="en-US" sz="2400" dirty="0" err="1">
                <a:solidFill>
                  <a:srgbClr val="444444"/>
                </a:solidFill>
                <a:latin typeface="Century Gothic" panose="020B0502020202020204" pitchFamily="34" charset="0"/>
              </a:rPr>
              <a:t>kepada</a:t>
            </a:r>
            <a:r>
              <a:rPr lang="en-US" sz="2400" dirty="0">
                <a:solidFill>
                  <a:srgbClr val="444444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rgbClr val="444444"/>
                </a:solidFill>
                <a:latin typeface="Century Gothic" panose="020B0502020202020204" pitchFamily="34" charset="0"/>
              </a:rPr>
              <a:t>sasaran</a:t>
            </a:r>
            <a:r>
              <a:rPr lang="en-US" sz="2400" dirty="0">
                <a:solidFill>
                  <a:srgbClr val="444444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rgbClr val="444444"/>
                </a:solidFill>
                <a:latin typeface="Century Gothic" panose="020B0502020202020204" pitchFamily="34" charset="0"/>
              </a:rPr>
              <a:t>prioritas</a:t>
            </a:r>
            <a:r>
              <a:rPr lang="en-US" sz="2400" dirty="0">
                <a:solidFill>
                  <a:srgbClr val="444444"/>
                </a:solidFill>
                <a:latin typeface="Century Gothic" panose="020B0502020202020204" pitchFamily="34" charset="0"/>
              </a:rPr>
              <a:t>.</a:t>
            </a:r>
            <a:endParaRPr lang="en-US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970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-3" y="0"/>
              <a:ext cx="0" cy="685800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1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46" name="Title 1"/>
          <p:cNvSpPr txBox="1">
            <a:spLocks/>
          </p:cNvSpPr>
          <p:nvPr/>
        </p:nvSpPr>
        <p:spPr>
          <a:xfrm>
            <a:off x="2336786" y="-698458"/>
            <a:ext cx="7498161" cy="144020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4000" dirty="0" smtClean="0">
                <a:latin typeface="Century Gothic" panose="020B0502020202020204" pitchFamily="34" charset="0"/>
              </a:rPr>
              <a:t> </a:t>
            </a:r>
            <a:r>
              <a:rPr lang="en-US" sz="4000" dirty="0" err="1" smtClean="0">
                <a:latin typeface="Century Gothic" panose="020B0502020202020204" pitchFamily="34" charset="0"/>
              </a:rPr>
              <a:t>adalah</a:t>
            </a:r>
            <a:endParaRPr lang="en-US" sz="4000" dirty="0"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89834" y="2161330"/>
            <a:ext cx="70905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2558855" y="767186"/>
            <a:ext cx="708212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latin typeface="Century Gothic" panose="020B0502020202020204" pitchFamily="34" charset="0"/>
              </a:rPr>
              <a:t>Dua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hal</a:t>
            </a:r>
            <a:r>
              <a:rPr lang="en-US" sz="2400" dirty="0" smtClean="0">
                <a:latin typeface="Century Gothic" panose="020B0502020202020204" pitchFamily="34" charset="0"/>
              </a:rPr>
              <a:t>/</a:t>
            </a:r>
            <a:r>
              <a:rPr lang="en-US" sz="2400" dirty="0" err="1" smtClean="0">
                <a:latin typeface="Century Gothic" panose="020B0502020202020204" pitchFamily="34" charset="0"/>
              </a:rPr>
              <a:t>benda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lebih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bertemu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dan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bersatu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dalam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suatu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titik</a:t>
            </a:r>
            <a:endParaRPr lang="en-US" sz="2400" dirty="0" smtClean="0">
              <a:latin typeface="Century Gothic" panose="020B0502020202020204" pitchFamily="34" charset="0"/>
            </a:endParaRPr>
          </a:p>
          <a:p>
            <a:r>
              <a:rPr lang="en-US" sz="2400" dirty="0" err="1" smtClean="0">
                <a:latin typeface="Century Gothic" panose="020B0502020202020204" pitchFamily="34" charset="0"/>
              </a:rPr>
              <a:t>Penggabungan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atau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pengintegrasian</a:t>
            </a:r>
            <a:r>
              <a:rPr lang="en-US" sz="2400" dirty="0" smtClean="0">
                <a:latin typeface="Century Gothic" panose="020B0502020202020204" pitchFamily="34" charset="0"/>
              </a:rPr>
              <a:t> media-media yang </a:t>
            </a:r>
            <a:r>
              <a:rPr lang="en-US" sz="2400" dirty="0" err="1" smtClean="0">
                <a:latin typeface="Century Gothic" panose="020B0502020202020204" pitchFamily="34" charset="0"/>
              </a:rPr>
              <a:t>ada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untuk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digunakan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dan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diarahkan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ke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dalam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suatu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titik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tujuan</a:t>
            </a:r>
            <a:endParaRPr lang="en-US" sz="2400" dirty="0" smtClean="0">
              <a:latin typeface="Century Gothic" panose="020B0502020202020204" pitchFamily="34" charset="0"/>
            </a:endParaRPr>
          </a:p>
          <a:p>
            <a:r>
              <a:rPr lang="en-US" sz="2400" dirty="0" err="1" smtClean="0">
                <a:latin typeface="Century Gothic" panose="020B0502020202020204" pitchFamily="34" charset="0"/>
              </a:rPr>
              <a:t>Istilah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mulai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banyak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digunakan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sejak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tahun</a:t>
            </a:r>
            <a:r>
              <a:rPr lang="en-US" sz="2400" dirty="0" smtClean="0">
                <a:latin typeface="Century Gothic" panose="020B0502020202020204" pitchFamily="34" charset="0"/>
              </a:rPr>
              <a:t> 1990-an.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Kata </a:t>
            </a:r>
            <a:r>
              <a:rPr lang="en-US" sz="2400" dirty="0" err="1" smtClean="0">
                <a:latin typeface="Century Gothic" panose="020B0502020202020204" pitchFamily="34" charset="0"/>
              </a:rPr>
              <a:t>ini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umum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dipakai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dalam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perkembangan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teknologi</a:t>
            </a:r>
            <a:r>
              <a:rPr lang="en-US" sz="2400" dirty="0" smtClean="0">
                <a:latin typeface="Century Gothic" panose="020B0502020202020204" pitchFamily="34" charset="0"/>
              </a:rPr>
              <a:t> digital, </a:t>
            </a:r>
            <a:r>
              <a:rPr lang="en-US" sz="2400" dirty="0" err="1" smtClean="0">
                <a:latin typeface="Century Gothic" panose="020B0502020202020204" pitchFamily="34" charset="0"/>
              </a:rPr>
              <a:t>integrasi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teks</a:t>
            </a:r>
            <a:r>
              <a:rPr lang="en-US" sz="2400" dirty="0" smtClean="0">
                <a:latin typeface="Century Gothic" panose="020B0502020202020204" pitchFamily="34" charset="0"/>
              </a:rPr>
              <a:t>, </a:t>
            </a:r>
            <a:r>
              <a:rPr lang="en-US" sz="2400" dirty="0" err="1" smtClean="0">
                <a:latin typeface="Century Gothic" panose="020B0502020202020204" pitchFamily="34" charset="0"/>
              </a:rPr>
              <a:t>angka</a:t>
            </a:r>
            <a:r>
              <a:rPr lang="en-US" sz="2400" dirty="0" smtClean="0">
                <a:latin typeface="Century Gothic" panose="020B0502020202020204" pitchFamily="34" charset="0"/>
              </a:rPr>
              <a:t>, </a:t>
            </a:r>
            <a:r>
              <a:rPr lang="en-US" sz="2400" dirty="0" err="1" smtClean="0">
                <a:latin typeface="Century Gothic" panose="020B0502020202020204" pitchFamily="34" charset="0"/>
              </a:rPr>
              <a:t>gambar</a:t>
            </a:r>
            <a:r>
              <a:rPr lang="en-US" sz="2400" dirty="0" smtClean="0">
                <a:latin typeface="Century Gothic" panose="020B0502020202020204" pitchFamily="34" charset="0"/>
              </a:rPr>
              <a:t>, video </a:t>
            </a:r>
            <a:r>
              <a:rPr lang="en-US" sz="2400" dirty="0" err="1" smtClean="0">
                <a:latin typeface="Century Gothic" panose="020B0502020202020204" pitchFamily="34" charset="0"/>
              </a:rPr>
              <a:t>dan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suara</a:t>
            </a:r>
            <a:r>
              <a:rPr lang="en-US" sz="2400" dirty="0" smtClean="0">
                <a:latin typeface="Century Gothic" panose="020B0502020202020204" pitchFamily="34" charset="0"/>
              </a:rPr>
              <a:t> (multimedia)</a:t>
            </a:r>
          </a:p>
          <a:p>
            <a:r>
              <a:rPr lang="en-US" sz="2400" dirty="0" err="1" smtClean="0">
                <a:latin typeface="Century Gothic" panose="020B0502020202020204" pitchFamily="34" charset="0"/>
              </a:rPr>
              <a:t>Perkembangan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teknologi</a:t>
            </a:r>
            <a:r>
              <a:rPr lang="en-US" sz="2400" dirty="0" smtClean="0">
                <a:latin typeface="Century Gothic" panose="020B0502020202020204" pitchFamily="34" charset="0"/>
              </a:rPr>
              <a:t> yang </a:t>
            </a:r>
            <a:r>
              <a:rPr lang="en-US" sz="2400" dirty="0" err="1" smtClean="0">
                <a:latin typeface="Century Gothic" panose="020B0502020202020204" pitchFamily="34" charset="0"/>
              </a:rPr>
              <a:t>berkonvergensi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ini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tidak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hanya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sebatas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dalam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ranah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teknologi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semata</a:t>
            </a:r>
            <a:endParaRPr lang="en-US" sz="2400" dirty="0" smtClean="0">
              <a:latin typeface="Century Gothic" panose="020B0502020202020204" pitchFamily="34" charset="0"/>
            </a:endParaRPr>
          </a:p>
          <a:p>
            <a:r>
              <a:rPr lang="en-US" sz="24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telah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merambah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dan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mengubah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pola-pola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dasar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kehidupan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manusia</a:t>
            </a:r>
            <a:endParaRPr lang="en-US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195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-3" y="0"/>
              <a:ext cx="0" cy="685800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1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15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46" name="Title 1"/>
          <p:cNvSpPr txBox="1">
            <a:spLocks/>
          </p:cNvSpPr>
          <p:nvPr/>
        </p:nvSpPr>
        <p:spPr>
          <a:xfrm>
            <a:off x="2336786" y="728563"/>
            <a:ext cx="7498161" cy="144660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4000" dirty="0" smtClean="0">
                <a:latin typeface="Century Gothic" panose="020B0502020202020204" pitchFamily="34" charset="0"/>
              </a:rPr>
              <a:t> </a:t>
            </a:r>
            <a:r>
              <a:rPr lang="en-US" sz="4000" dirty="0" err="1" smtClean="0">
                <a:latin typeface="Century Gothic" panose="020B0502020202020204" pitchFamily="34" charset="0"/>
              </a:rPr>
              <a:t>adalah</a:t>
            </a:r>
            <a:endParaRPr lang="en-US" sz="4000" dirty="0"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89834" y="2161330"/>
            <a:ext cx="70905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2641985" y="2263486"/>
            <a:ext cx="708212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mengubah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hubungan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antara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teknologi</a:t>
            </a:r>
            <a:r>
              <a:rPr lang="en-US" sz="2400" dirty="0" smtClean="0">
                <a:latin typeface="Century Gothic" panose="020B0502020202020204" pitchFamily="34" charset="0"/>
              </a:rPr>
              <a:t>, </a:t>
            </a:r>
            <a:r>
              <a:rPr lang="en-US" sz="2400" dirty="0" err="1" smtClean="0">
                <a:latin typeface="Century Gothic" panose="020B0502020202020204" pitchFamily="34" charset="0"/>
              </a:rPr>
              <a:t>industri</a:t>
            </a:r>
            <a:r>
              <a:rPr lang="en-US" sz="2400" dirty="0" smtClean="0">
                <a:latin typeface="Century Gothic" panose="020B0502020202020204" pitchFamily="34" charset="0"/>
              </a:rPr>
              <a:t>, </a:t>
            </a:r>
            <a:r>
              <a:rPr lang="en-US" sz="2400" dirty="0" err="1" smtClean="0">
                <a:latin typeface="Century Gothic" panose="020B0502020202020204" pitchFamily="34" charset="0"/>
              </a:rPr>
              <a:t>pasar</a:t>
            </a:r>
            <a:r>
              <a:rPr lang="en-US" sz="2400" dirty="0" smtClean="0">
                <a:latin typeface="Century Gothic" panose="020B0502020202020204" pitchFamily="34" charset="0"/>
              </a:rPr>
              <a:t>, </a:t>
            </a:r>
            <a:r>
              <a:rPr lang="en-US" sz="2400" dirty="0" err="1" smtClean="0">
                <a:latin typeface="Century Gothic" panose="020B0502020202020204" pitchFamily="34" charset="0"/>
              </a:rPr>
              <a:t>dan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gaya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hidup</a:t>
            </a:r>
            <a:r>
              <a:rPr lang="en-US" sz="2400" dirty="0" smtClean="0">
                <a:latin typeface="Century Gothic" panose="020B0502020202020204" pitchFamily="34" charset="0"/>
              </a:rPr>
              <a:t>.</a:t>
            </a:r>
          </a:p>
          <a:p>
            <a:r>
              <a:rPr lang="en-US" sz="2400" dirty="0" err="1" smtClean="0">
                <a:latin typeface="Century Gothic" panose="020B0502020202020204" pitchFamily="34" charset="0"/>
              </a:rPr>
              <a:t>Pola-pola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produksi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dan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pola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konsumsi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berubah</a:t>
            </a:r>
            <a:r>
              <a:rPr lang="en-US" sz="2400" dirty="0" smtClean="0">
                <a:latin typeface="Century Gothic" panose="020B0502020202020204" pitchFamily="34" charset="0"/>
              </a:rPr>
              <a:t>, </a:t>
            </a:r>
            <a:r>
              <a:rPr lang="en-US" sz="2400" dirty="0" err="1" smtClean="0">
                <a:latin typeface="Century Gothic" panose="020B0502020202020204" pitchFamily="34" charset="0"/>
              </a:rPr>
              <a:t>dan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penggunaannya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berdampak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pada</a:t>
            </a:r>
            <a:r>
              <a:rPr lang="en-US" sz="2400" dirty="0" smtClean="0">
                <a:latin typeface="Century Gothic" panose="020B0502020202020204" pitchFamily="34" charset="0"/>
              </a:rPr>
              <a:t> level </a:t>
            </a:r>
            <a:r>
              <a:rPr lang="en-US" sz="2400" dirty="0" err="1" smtClean="0">
                <a:latin typeface="Century Gothic" panose="020B0502020202020204" pitchFamily="34" charset="0"/>
              </a:rPr>
              <a:t>ekonomi</a:t>
            </a:r>
            <a:r>
              <a:rPr lang="en-US" sz="2400" dirty="0" smtClean="0">
                <a:latin typeface="Century Gothic" panose="020B0502020202020204" pitchFamily="34" charset="0"/>
              </a:rPr>
              <a:t>, </a:t>
            </a:r>
            <a:r>
              <a:rPr lang="en-US" sz="2400" dirty="0" err="1" smtClean="0">
                <a:latin typeface="Century Gothic" panose="020B0502020202020204" pitchFamily="34" charset="0"/>
              </a:rPr>
              <a:t>politik</a:t>
            </a:r>
            <a:r>
              <a:rPr lang="en-US" sz="2400" dirty="0" smtClean="0">
                <a:latin typeface="Century Gothic" panose="020B0502020202020204" pitchFamily="34" charset="0"/>
              </a:rPr>
              <a:t>, social </a:t>
            </a:r>
            <a:r>
              <a:rPr lang="en-US" sz="2400" dirty="0" err="1" smtClean="0">
                <a:latin typeface="Century Gothic" panose="020B0502020202020204" pitchFamily="34" charset="0"/>
              </a:rPr>
              <a:t>dan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 smtClean="0">
                <a:latin typeface="Century Gothic" panose="020B0502020202020204" pitchFamily="34" charset="0"/>
              </a:rPr>
              <a:t>budaya</a:t>
            </a:r>
            <a:endParaRPr lang="en-US" sz="2400" dirty="0" smtClean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552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-3" y="0"/>
              <a:ext cx="0" cy="685800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1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16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46" name="Title 1"/>
          <p:cNvSpPr txBox="1">
            <a:spLocks/>
          </p:cNvSpPr>
          <p:nvPr/>
        </p:nvSpPr>
        <p:spPr>
          <a:xfrm>
            <a:off x="2336786" y="271371"/>
            <a:ext cx="7498161" cy="149961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4000" dirty="0" smtClean="0">
                <a:latin typeface="Century Gothic" panose="020B0502020202020204" pitchFamily="34" charset="0"/>
              </a:rPr>
              <a:t> </a:t>
            </a:r>
            <a:r>
              <a:rPr lang="en-US" sz="4000" dirty="0" err="1" smtClean="0">
                <a:latin typeface="Century Gothic" panose="020B0502020202020204" pitchFamily="34" charset="0"/>
              </a:rPr>
              <a:t>Menurut</a:t>
            </a:r>
            <a:r>
              <a:rPr lang="en-US" sz="4000" dirty="0" smtClean="0">
                <a:latin typeface="Century Gothic" panose="020B0502020202020204" pitchFamily="34" charset="0"/>
              </a:rPr>
              <a:t> </a:t>
            </a:r>
            <a:r>
              <a:rPr lang="en-US" sz="4000" dirty="0" err="1" smtClean="0">
                <a:latin typeface="Century Gothic" panose="020B0502020202020204" pitchFamily="34" charset="0"/>
              </a:rPr>
              <a:t>Ahli</a:t>
            </a:r>
            <a:endParaRPr lang="en-US" sz="4000" dirty="0"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89834" y="2161330"/>
            <a:ext cx="70905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2586565" y="1986405"/>
            <a:ext cx="708212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entury Gothic" panose="020B0502020202020204" pitchFamily="34" charset="0"/>
              </a:rPr>
              <a:t>Pengertian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konvergensi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smtClean="0">
                <a:latin typeface="Century Gothic" panose="020B0502020202020204" pitchFamily="34" charset="0"/>
              </a:rPr>
              <a:t>media </a:t>
            </a:r>
            <a:r>
              <a:rPr lang="en-US" sz="2400" dirty="0" err="1" smtClean="0">
                <a:latin typeface="Century Gothic" panose="020B0502020202020204" pitchFamily="34" charset="0"/>
              </a:rPr>
              <a:t>dari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buku</a:t>
            </a:r>
            <a:r>
              <a:rPr lang="en-US" sz="2400" dirty="0">
                <a:latin typeface="Century Gothic" panose="020B0502020202020204" pitchFamily="34" charset="0"/>
              </a:rPr>
              <a:t> Cyber Society: </a:t>
            </a:r>
            <a:r>
              <a:rPr lang="en-US" sz="2400" dirty="0" err="1">
                <a:latin typeface="Century Gothic" panose="020B0502020202020204" pitchFamily="34" charset="0"/>
              </a:rPr>
              <a:t>Teknologi</a:t>
            </a:r>
            <a:r>
              <a:rPr lang="en-US" sz="2400" dirty="0">
                <a:latin typeface="Century Gothic" panose="020B0502020202020204" pitchFamily="34" charset="0"/>
              </a:rPr>
              <a:t>, Media </a:t>
            </a:r>
            <a:r>
              <a:rPr lang="en-US" sz="2400" dirty="0" err="1">
                <a:latin typeface="Century Gothic" panose="020B0502020202020204" pitchFamily="34" charset="0"/>
              </a:rPr>
              <a:t>Baru</a:t>
            </a:r>
            <a:r>
              <a:rPr lang="en-US" sz="2400" dirty="0"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latin typeface="Century Gothic" panose="020B0502020202020204" pitchFamily="34" charset="0"/>
              </a:rPr>
              <a:t>dan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Disrupsi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Informasi</a:t>
            </a:r>
            <a:r>
              <a:rPr lang="en-US" sz="2400" dirty="0">
                <a:latin typeface="Century Gothic" panose="020B0502020202020204" pitchFamily="34" charset="0"/>
              </a:rPr>
              <a:t> (2020) </a:t>
            </a:r>
            <a:r>
              <a:rPr lang="en-US" sz="2400" dirty="0" err="1">
                <a:latin typeface="Century Gothic" panose="020B0502020202020204" pitchFamily="34" charset="0"/>
              </a:rPr>
              <a:t>karya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Catur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Nugroho</a:t>
            </a:r>
            <a:r>
              <a:rPr lang="en-US" sz="2400" dirty="0"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latin typeface="Century Gothic" panose="020B0502020202020204" pitchFamily="34" charset="0"/>
              </a:rPr>
              <a:t>konvergensi</a:t>
            </a:r>
            <a:r>
              <a:rPr lang="en-US" sz="2400" dirty="0">
                <a:latin typeface="Century Gothic" panose="020B0502020202020204" pitchFamily="34" charset="0"/>
              </a:rPr>
              <a:t> media </a:t>
            </a:r>
            <a:r>
              <a:rPr lang="en-US" sz="2400" dirty="0" err="1">
                <a:latin typeface="Century Gothic" panose="020B0502020202020204" pitchFamily="34" charset="0"/>
              </a:rPr>
              <a:t>adalah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integrasi</a:t>
            </a:r>
            <a:r>
              <a:rPr lang="en-US" sz="2400" dirty="0">
                <a:latin typeface="Century Gothic" panose="020B0502020202020204" pitchFamily="34" charset="0"/>
              </a:rPr>
              <a:t> media </a:t>
            </a:r>
            <a:r>
              <a:rPr lang="en-US" sz="2400" dirty="0" err="1">
                <a:latin typeface="Century Gothic" panose="020B0502020202020204" pitchFamily="34" charset="0"/>
              </a:rPr>
              <a:t>lewat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digitalisasi</a:t>
            </a:r>
            <a:r>
              <a:rPr lang="en-US" sz="2400" dirty="0">
                <a:latin typeface="Century Gothic" panose="020B0502020202020204" pitchFamily="34" charset="0"/>
              </a:rPr>
              <a:t> yang </a:t>
            </a:r>
            <a:r>
              <a:rPr lang="en-US" sz="2400" dirty="0" err="1">
                <a:latin typeface="Century Gothic" panose="020B0502020202020204" pitchFamily="34" charset="0"/>
              </a:rPr>
              <a:t>dilakukan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oleh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industri</a:t>
            </a:r>
            <a:r>
              <a:rPr lang="en-US" sz="2400" dirty="0">
                <a:latin typeface="Century Gothic" panose="020B0502020202020204" pitchFamily="34" charset="0"/>
              </a:rPr>
              <a:t> media. </a:t>
            </a:r>
            <a:endParaRPr lang="en-US" sz="2400" dirty="0" smtClean="0">
              <a:latin typeface="Century Gothic" panose="020B0502020202020204" pitchFamily="34" charset="0"/>
            </a:endParaRPr>
          </a:p>
          <a:p>
            <a:r>
              <a:rPr lang="en-US" sz="24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  <a:r>
              <a:rPr lang="en-US" sz="2400" dirty="0">
                <a:latin typeface="Century Gothic" panose="020B0502020202020204" pitchFamily="34" charset="0"/>
              </a:rPr>
              <a:t>media </a:t>
            </a:r>
            <a:r>
              <a:rPr lang="en-US" sz="2400" dirty="0" err="1">
                <a:latin typeface="Century Gothic" panose="020B0502020202020204" pitchFamily="34" charset="0"/>
              </a:rPr>
              <a:t>dilakukan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untuk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menghasilkan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serta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menerbitkan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berbagai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konten</a:t>
            </a:r>
            <a:r>
              <a:rPr lang="en-US" sz="2400" dirty="0">
                <a:latin typeface="Century Gothic" panose="020B0502020202020204" pitchFamily="34" charset="0"/>
              </a:rPr>
              <a:t> media </a:t>
            </a:r>
            <a:r>
              <a:rPr lang="en-US" sz="2400" dirty="0" err="1">
                <a:latin typeface="Century Gothic" panose="020B0502020202020204" pitchFamily="34" charset="0"/>
              </a:rPr>
              <a:t>melalui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alat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infrastruktur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teknologi</a:t>
            </a:r>
            <a:r>
              <a:rPr lang="en-US" sz="2400" dirty="0"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latin typeface="Century Gothic" panose="020B0502020202020204" pitchFamily="34" charset="0"/>
              </a:rPr>
              <a:t>untuk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dimanfaatkan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oleh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audiensi</a:t>
            </a:r>
            <a:r>
              <a:rPr lang="en-US" sz="2400" dirty="0">
                <a:latin typeface="Century Gothic" panose="020B0502020202020204" pitchFamily="34" charset="0"/>
              </a:rPr>
              <a:t> yang </a:t>
            </a:r>
            <a:r>
              <a:rPr lang="en-US" sz="2400" dirty="0" err="1">
                <a:latin typeface="Century Gothic" panose="020B0502020202020204" pitchFamily="34" charset="0"/>
              </a:rPr>
              <a:t>beragam</a:t>
            </a:r>
            <a:r>
              <a:rPr lang="en-US" sz="2400" dirty="0">
                <a:latin typeface="Century Gothic" panose="020B0502020202020204" pitchFamily="34" charset="0"/>
              </a:rPr>
              <a:t>. </a:t>
            </a:r>
            <a:endParaRPr lang="en-US" sz="2400" dirty="0" smtClean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01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3161" y="0"/>
            <a:ext cx="12355161" cy="6858000"/>
            <a:chOff x="-163161" y="0"/>
            <a:chExt cx="12355161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802" y="3075057"/>
              <a:ext cx="468398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-1591355" y="2890391"/>
              <a:ext cx="3933605" cy="10772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3237" y="0"/>
            <a:ext cx="12292231" cy="6858000"/>
            <a:chOff x="-100231" y="0"/>
            <a:chExt cx="12292231" cy="6858000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2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-542980" y="3136613"/>
              <a:ext cx="1470274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Media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20001" y="0"/>
            <a:ext cx="12292229" cy="6858000"/>
            <a:chOff x="-100231" y="0"/>
            <a:chExt cx="12292229" cy="6858000"/>
          </a:xfrm>
        </p:grpSpPr>
        <p:sp>
          <p:nvSpPr>
            <p:cNvPr id="33" name="Rectangle 32"/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-1260003" y="2529000"/>
              <a:ext cx="4320000" cy="1800000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-3" y="0"/>
              <a:ext cx="0" cy="685800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00731" y="3075057"/>
              <a:ext cx="75854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17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-1105634" y="3136613"/>
              <a:ext cx="2595582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err="1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Konvergensi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0277926" y="0"/>
            <a:ext cx="12292230" cy="6858000"/>
            <a:chOff x="-100230" y="0"/>
            <a:chExt cx="12292230" cy="6858000"/>
          </a:xfrm>
        </p:grpSpPr>
        <p:sp>
          <p:nvSpPr>
            <p:cNvPr id="40" name="Rectangle 3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-1260000" y="2529000"/>
              <a:ext cx="4320000" cy="1800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4199" y="3075057"/>
              <a:ext cx="471604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4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735579" y="0"/>
            <a:ext cx="12292230" cy="6858000"/>
            <a:chOff x="-100230" y="0"/>
            <a:chExt cx="12292230" cy="6858000"/>
          </a:xfrm>
        </p:grpSpPr>
        <p:sp>
          <p:nvSpPr>
            <p:cNvPr id="54" name="Rectangle 5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-1260001" y="2529000"/>
              <a:ext cx="4320000" cy="1800000"/>
            </a:xfrm>
            <a:prstGeom prst="triangle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57150">
              <a:solidFill>
                <a:srgbClr val="6600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20001" y="3069000"/>
              <a:ext cx="72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987635" y="3075057"/>
              <a:ext cx="184731" cy="707886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-1297193" y="3136613"/>
              <a:ext cx="2978701" cy="584775"/>
            </a:xfrm>
            <a:prstGeom prst="rect">
              <a:avLst/>
            </a:prstGeom>
            <a:noFill/>
          </p:spPr>
          <p:txBody>
            <a:bodyPr vert="horz" wrap="non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0" cap="none" spc="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Convergence</a:t>
              </a:r>
              <a:endParaRPr lang="en-US" sz="3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46" name="Title 1"/>
          <p:cNvSpPr txBox="1">
            <a:spLocks/>
          </p:cNvSpPr>
          <p:nvPr/>
        </p:nvSpPr>
        <p:spPr>
          <a:xfrm>
            <a:off x="2336786" y="271371"/>
            <a:ext cx="7498161" cy="149961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err="1" smtClean="0">
                <a:latin typeface="Century Gothic" panose="020B0502020202020204" pitchFamily="34" charset="0"/>
              </a:rPr>
              <a:t>Konvergensi</a:t>
            </a:r>
            <a:r>
              <a:rPr lang="en-US" sz="4000" dirty="0" smtClean="0">
                <a:latin typeface="Century Gothic" panose="020B0502020202020204" pitchFamily="34" charset="0"/>
              </a:rPr>
              <a:t> </a:t>
            </a:r>
            <a:r>
              <a:rPr lang="en-US" sz="4000" dirty="0" err="1" smtClean="0">
                <a:latin typeface="Century Gothic" panose="020B0502020202020204" pitchFamily="34" charset="0"/>
              </a:rPr>
              <a:t>Menurut</a:t>
            </a:r>
            <a:r>
              <a:rPr lang="en-US" sz="4000" dirty="0" smtClean="0">
                <a:latin typeface="Century Gothic" panose="020B0502020202020204" pitchFamily="34" charset="0"/>
              </a:rPr>
              <a:t> </a:t>
            </a:r>
            <a:r>
              <a:rPr lang="en-US" sz="4000" dirty="0" err="1" smtClean="0">
                <a:latin typeface="Century Gothic" panose="020B0502020202020204" pitchFamily="34" charset="0"/>
              </a:rPr>
              <a:t>Ahli</a:t>
            </a:r>
            <a:endParaRPr lang="en-US" sz="4000" dirty="0"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89834" y="2161330"/>
            <a:ext cx="70905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2586565" y="1986405"/>
            <a:ext cx="708212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entury Gothic" panose="020B0502020202020204" pitchFamily="34" charset="0"/>
              </a:rPr>
              <a:t>Henry Jenkins </a:t>
            </a:r>
            <a:r>
              <a:rPr lang="en-US" sz="2400" dirty="0" err="1">
                <a:latin typeface="Century Gothic" panose="020B0502020202020204" pitchFamily="34" charset="0"/>
              </a:rPr>
              <a:t>mendefinisikan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konvergensi</a:t>
            </a:r>
            <a:r>
              <a:rPr lang="en-US" sz="2400" dirty="0">
                <a:latin typeface="Century Gothic" panose="020B0502020202020204" pitchFamily="34" charset="0"/>
              </a:rPr>
              <a:t> media </a:t>
            </a:r>
            <a:r>
              <a:rPr lang="en-US" sz="2400" dirty="0" err="1">
                <a:latin typeface="Century Gothic" panose="020B0502020202020204" pitchFamily="34" charset="0"/>
              </a:rPr>
              <a:t>sebagai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aliran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konten</a:t>
            </a:r>
            <a:r>
              <a:rPr lang="en-US" sz="2400" dirty="0">
                <a:latin typeface="Century Gothic" panose="020B0502020202020204" pitchFamily="34" charset="0"/>
              </a:rPr>
              <a:t> di </a:t>
            </a:r>
            <a:r>
              <a:rPr lang="en-US" sz="2400" dirty="0" err="1">
                <a:latin typeface="Century Gothic" panose="020B0502020202020204" pitchFamily="34" charset="0"/>
              </a:rPr>
              <a:t>beberapa</a:t>
            </a:r>
            <a:r>
              <a:rPr lang="en-US" sz="2400" dirty="0">
                <a:latin typeface="Century Gothic" panose="020B0502020202020204" pitchFamily="34" charset="0"/>
              </a:rPr>
              <a:t> platform media, </a:t>
            </a:r>
            <a:r>
              <a:rPr lang="en-US" sz="2400" dirty="0" err="1">
                <a:latin typeface="Century Gothic" panose="020B0502020202020204" pitchFamily="34" charset="0"/>
              </a:rPr>
              <a:t>kerjasama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industri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dengan</a:t>
            </a:r>
            <a:r>
              <a:rPr lang="en-US" sz="2400" dirty="0">
                <a:latin typeface="Century Gothic" panose="020B0502020202020204" pitchFamily="34" charset="0"/>
              </a:rPr>
              <a:t> media </a:t>
            </a:r>
            <a:r>
              <a:rPr lang="en-US" sz="2400" dirty="0" err="1">
                <a:latin typeface="Century Gothic" panose="020B0502020202020204" pitchFamily="34" charset="0"/>
              </a:rPr>
              <a:t>dan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kegiatan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migrasi</a:t>
            </a:r>
            <a:r>
              <a:rPr lang="en-US" sz="2400" dirty="0">
                <a:latin typeface="Century Gothic" panose="020B0502020202020204" pitchFamily="34" charset="0"/>
              </a:rPr>
              <a:t> media. </a:t>
            </a:r>
            <a:r>
              <a:rPr lang="en-US" sz="2400" dirty="0" err="1">
                <a:latin typeface="Century Gothic" panose="020B0502020202020204" pitchFamily="34" charset="0"/>
              </a:rPr>
              <a:t>Fenomena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ini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terjadi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akibat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kemunculan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teknologi</a:t>
            </a:r>
            <a:r>
              <a:rPr lang="en-US" sz="2400" dirty="0">
                <a:latin typeface="Century Gothic" panose="020B0502020202020204" pitchFamily="34" charset="0"/>
              </a:rPr>
              <a:t> digital </a:t>
            </a:r>
            <a:r>
              <a:rPr lang="en-US" sz="2400" dirty="0" err="1">
                <a:latin typeface="Century Gothic" panose="020B0502020202020204" pitchFamily="34" charset="0"/>
              </a:rPr>
              <a:t>dan</a:t>
            </a:r>
            <a:r>
              <a:rPr lang="en-US" sz="2400" dirty="0">
                <a:latin typeface="Century Gothic" panose="020B0502020202020204" pitchFamily="34" charset="0"/>
              </a:rPr>
              <a:t> media </a:t>
            </a:r>
            <a:r>
              <a:rPr lang="en-US" sz="2400" dirty="0" err="1">
                <a:latin typeface="Century Gothic" panose="020B0502020202020204" pitchFamily="34" charset="0"/>
              </a:rPr>
              <a:t>baru</a:t>
            </a:r>
            <a:r>
              <a:rPr lang="en-US" sz="2400" dirty="0" smtClean="0">
                <a:latin typeface="Century Gothic" panose="020B0502020202020204" pitchFamily="34" charset="0"/>
              </a:rPr>
              <a:t>.</a:t>
            </a:r>
          </a:p>
          <a:p>
            <a:r>
              <a:rPr lang="sv-SE" sz="2400" dirty="0">
                <a:latin typeface="Century Gothic" panose="020B0502020202020204" pitchFamily="34" charset="0"/>
              </a:rPr>
              <a:t>Kedua hal ini memungkinkan masyarakat untuk mendapatkan informasi di beberapa platform </a:t>
            </a:r>
            <a:r>
              <a:rPr lang="sv-SE" sz="2400" dirty="0" smtClean="0">
                <a:latin typeface="Century Gothic" panose="020B0502020202020204" pitchFamily="34" charset="0"/>
              </a:rPr>
              <a:t>sekaligus, </a:t>
            </a:r>
            <a:r>
              <a:rPr lang="en-US" sz="2400" dirty="0" err="1">
                <a:latin typeface="Century Gothic" panose="020B0502020202020204" pitchFamily="34" charset="0"/>
              </a:rPr>
              <a:t>konvergensi</a:t>
            </a:r>
            <a:r>
              <a:rPr lang="en-US" sz="2400" dirty="0">
                <a:latin typeface="Century Gothic" panose="020B0502020202020204" pitchFamily="34" charset="0"/>
              </a:rPr>
              <a:t> media </a:t>
            </a:r>
            <a:r>
              <a:rPr lang="en-US" sz="2400" dirty="0" err="1">
                <a:latin typeface="Century Gothic" panose="020B0502020202020204" pitchFamily="34" charset="0"/>
              </a:rPr>
              <a:t>juga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berarti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kemampuan</a:t>
            </a:r>
            <a:r>
              <a:rPr lang="en-US" sz="2400" dirty="0">
                <a:latin typeface="Century Gothic" panose="020B0502020202020204" pitchFamily="34" charset="0"/>
              </a:rPr>
              <a:t> media </a:t>
            </a:r>
            <a:r>
              <a:rPr lang="en-US" sz="2400" dirty="0" err="1">
                <a:latin typeface="Century Gothic" panose="020B0502020202020204" pitchFamily="34" charset="0"/>
              </a:rPr>
              <a:t>untuk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mengirimkan</a:t>
            </a:r>
            <a:r>
              <a:rPr lang="en-US" sz="2400" dirty="0">
                <a:latin typeface="Century Gothic" panose="020B0502020202020204" pitchFamily="34" charset="0"/>
              </a:rPr>
              <a:t> </a:t>
            </a:r>
            <a:r>
              <a:rPr lang="en-US" sz="2400" dirty="0" err="1">
                <a:latin typeface="Century Gothic" panose="020B0502020202020204" pitchFamily="34" charset="0"/>
              </a:rPr>
              <a:t>berbagai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bentuk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konten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kepada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masyarakat</a:t>
            </a:r>
            <a:r>
              <a:rPr lang="en-US" sz="2400" dirty="0" smtClean="0">
                <a:latin typeface="Century Gothic" panose="020B0502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35841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648</Words>
  <Application>Microsoft Office PowerPoint</Application>
  <PresentationFormat>Widescreen</PresentationFormat>
  <Paragraphs>188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Office Theme</vt:lpstr>
      <vt:lpstr>Konvergensi Media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Konvergensi Media</dc:title>
  <dc:creator>Anin</dc:creator>
  <cp:lastModifiedBy>Anin</cp:lastModifiedBy>
  <cp:revision>1</cp:revision>
  <dcterms:created xsi:type="dcterms:W3CDTF">2022-09-27T23:46:14Z</dcterms:created>
  <dcterms:modified xsi:type="dcterms:W3CDTF">2025-10-03T00:44:45Z</dcterms:modified>
</cp:coreProperties>
</file>